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9"/>
  </p:notesMasterIdLst>
  <p:sldIdLst>
    <p:sldId id="2147481220" r:id="rId2"/>
    <p:sldId id="2147481224" r:id="rId3"/>
    <p:sldId id="258" r:id="rId4"/>
    <p:sldId id="259" r:id="rId5"/>
    <p:sldId id="257" r:id="rId6"/>
    <p:sldId id="260" r:id="rId7"/>
    <p:sldId id="261" r:id="rId8"/>
    <p:sldId id="2240" r:id="rId9"/>
    <p:sldId id="262" r:id="rId10"/>
    <p:sldId id="1906" r:id="rId11"/>
    <p:sldId id="1861" r:id="rId12"/>
    <p:sldId id="1907" r:id="rId13"/>
    <p:sldId id="263" r:id="rId14"/>
    <p:sldId id="2147481222" r:id="rId15"/>
    <p:sldId id="265" r:id="rId16"/>
    <p:sldId id="266" r:id="rId17"/>
    <p:sldId id="267" r:id="rId18"/>
    <p:sldId id="268" r:id="rId19"/>
    <p:sldId id="2147481207" r:id="rId20"/>
    <p:sldId id="2147481213" r:id="rId21"/>
    <p:sldId id="2147481208" r:id="rId22"/>
    <p:sldId id="2147481209" r:id="rId23"/>
    <p:sldId id="2147470355" r:id="rId24"/>
    <p:sldId id="2147481210" r:id="rId25"/>
    <p:sldId id="2123258701" r:id="rId26"/>
    <p:sldId id="2147470356" r:id="rId27"/>
    <p:sldId id="2147478754" r:id="rId28"/>
    <p:sldId id="2147481214" r:id="rId29"/>
    <p:sldId id="2147481215" r:id="rId30"/>
    <p:sldId id="2147481216" r:id="rId31"/>
    <p:sldId id="2147481217" r:id="rId32"/>
    <p:sldId id="2147481218" r:id="rId33"/>
    <p:sldId id="2147481219" r:id="rId34"/>
    <p:sldId id="2147481223" r:id="rId35"/>
    <p:sldId id="269" r:id="rId36"/>
    <p:sldId id="270" r:id="rId37"/>
    <p:sldId id="271" r:id="rId38"/>
    <p:sldId id="272" r:id="rId39"/>
    <p:sldId id="264" r:id="rId40"/>
    <p:sldId id="274" r:id="rId41"/>
    <p:sldId id="2147481205" r:id="rId42"/>
    <p:sldId id="2147481206" r:id="rId43"/>
    <p:sldId id="275" r:id="rId44"/>
    <p:sldId id="276" r:id="rId45"/>
    <p:sldId id="277" r:id="rId46"/>
    <p:sldId id="2147481221" r:id="rId47"/>
    <p:sldId id="2147481212" r:id="rId48"/>
    <p:sldId id="282" r:id="rId49"/>
    <p:sldId id="283" r:id="rId50"/>
    <p:sldId id="284" r:id="rId51"/>
    <p:sldId id="285" r:id="rId52"/>
    <p:sldId id="2242" r:id="rId53"/>
    <p:sldId id="2147481225" r:id="rId54"/>
    <p:sldId id="286" r:id="rId55"/>
    <p:sldId id="287" r:id="rId56"/>
    <p:sldId id="288" r:id="rId57"/>
    <p:sldId id="28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07E492-A194-AB45-8086-4559DAB56492}" v="2" dt="2024-11-01T22:48:02.8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49" autoAdjust="0"/>
    <p:restoredTop sz="26391" autoAdjust="0"/>
  </p:normalViewPr>
  <p:slideViewPr>
    <p:cSldViewPr snapToGrid="0" snapToObjects="1">
      <p:cViewPr varScale="1">
        <p:scale>
          <a:sx n="18" d="100"/>
          <a:sy n="18" d="100"/>
        </p:scale>
        <p:origin x="2280" y="8"/>
      </p:cViewPr>
      <p:guideLst>
        <p:guide orient="horz" pos="2160"/>
        <p:guide pos="3840"/>
      </p:guideLst>
    </p:cSldViewPr>
  </p:slideViewPr>
  <p:outlineViewPr>
    <p:cViewPr>
      <p:scale>
        <a:sx n="33" d="100"/>
        <a:sy n="33" d="100"/>
      </p:scale>
      <p:origin x="0" y="-16290"/>
    </p:cViewPr>
  </p:outlineViewPr>
  <p:notesTextViewPr>
    <p:cViewPr>
      <p:scale>
        <a:sx n="100" d="100"/>
        <a:sy n="100" d="100"/>
      </p:scale>
      <p:origin x="0" y="0"/>
    </p:cViewPr>
  </p:notesTextViewPr>
  <p:notesViewPr>
    <p:cSldViewPr snapToGrid="0" snapToObjects="1">
      <p:cViewPr varScale="1">
        <p:scale>
          <a:sx n="121" d="100"/>
          <a:sy n="121" d="100"/>
        </p:scale>
        <p:origin x="5022" y="-10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Smith" userId="437038_tp_dropbox_plus" providerId="OAuth2" clId="{AC07E492-A194-AB45-8086-4559DAB56492}"/>
    <pc:docChg chg="modSld">
      <pc:chgData name="Jason Smith" userId="437038_tp_dropbox_plus" providerId="OAuth2" clId="{AC07E492-A194-AB45-8086-4559DAB56492}" dt="2024-11-01T22:48:02.873" v="1"/>
      <pc:docMkLst>
        <pc:docMk/>
      </pc:docMkLst>
      <pc:sldChg chg="addSp modSp">
        <pc:chgData name="Jason Smith" userId="437038_tp_dropbox_plus" providerId="OAuth2" clId="{AC07E492-A194-AB45-8086-4559DAB56492}" dt="2024-11-01T22:48:02.873" v="1"/>
        <pc:sldMkLst>
          <pc:docMk/>
          <pc:sldMk cId="3297938957" sldId="2147481224"/>
        </pc:sldMkLst>
        <pc:picChg chg="add mod">
          <ac:chgData name="Jason Smith" userId="437038_tp_dropbox_plus" providerId="OAuth2" clId="{AC07E492-A194-AB45-8086-4559DAB56492}" dt="2024-11-01T22:44:58.240" v="0"/>
          <ac:picMkLst>
            <pc:docMk/>
            <pc:sldMk cId="3297938957" sldId="2147481224"/>
            <ac:picMk id="3" creationId="{7F784454-BD2C-FD22-FB46-1CB62F0C2D52}"/>
          </ac:picMkLst>
        </pc:picChg>
        <pc:picChg chg="add mod">
          <ac:chgData name="Jason Smith" userId="437038_tp_dropbox_plus" providerId="OAuth2" clId="{AC07E492-A194-AB45-8086-4559DAB56492}" dt="2024-11-01T22:48:02.873" v="1"/>
          <ac:picMkLst>
            <pc:docMk/>
            <pc:sldMk cId="3297938957" sldId="2147481224"/>
            <ac:picMk id="6" creationId="{8D6E0130-459F-C349-40D7-1A409DD2952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11/11/2024 1:23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11/11/2024 1:23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11/11/2024 1:23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will help technology leaders reflect on their diverse experiences with cloud adoption. By discussing wins and challenges, participants will gain insight into the spectrum of experiences and identify common themes, whether in strategic wins or operational challenges.</a:t>
            </a:r>
          </a:p>
          <a:p>
            <a:r>
              <a:rPr lang="en-US" b="1" dirty="0"/>
              <a:t>Purpose</a:t>
            </a:r>
            <a:r>
              <a:rPr lang="en-US" dirty="0"/>
              <a:t>:</a:t>
            </a:r>
            <a:br>
              <a:rPr lang="en-US" dirty="0"/>
            </a:br>
            <a:r>
              <a:rPr lang="en-US" dirty="0"/>
              <a:t>This exercise creates a collaborative space to surface both positive and challenging aspects of cloud adoption. Recognizing achievements alongside challenges can foster a realistic and balanced perspective on what it takes to lead cloud initiatives successfully.</a:t>
            </a:r>
          </a:p>
          <a:p>
            <a:r>
              <a:rPr lang="en-US" b="1" dirty="0"/>
              <a:t>Instructions for Attendees</a:t>
            </a:r>
            <a:r>
              <a:rPr lang="en-US" dirty="0"/>
              <a:t>:</a:t>
            </a:r>
            <a:br>
              <a:rPr lang="en-US" dirty="0"/>
            </a:br>
            <a:r>
              <a:rPr lang="en-US" dirty="0"/>
              <a:t>In small groups, spend five minutes discussing experiences with cloud adoption. Focus on specific wins (such as achieving scalability, improved flexibility, or cost savings) and challenges (like security issues, compliance hurdles, or resistance to change).</a:t>
            </a:r>
          </a:p>
          <a:p>
            <a:r>
              <a:rPr lang="en-US" b="1" dirty="0"/>
              <a:t>Group Share-Out</a:t>
            </a:r>
            <a:r>
              <a:rPr lang="en-US" dirty="0"/>
              <a:t>:</a:t>
            </a:r>
            <a:br>
              <a:rPr lang="en-US" dirty="0"/>
            </a:br>
            <a:r>
              <a:rPr lang="en-US" dirty="0"/>
              <a:t>After five minutes, each table will share one significant win and one key challenge with the entire room. The purpose of this share-out is to highlight common experiences and unique perspectives, setting the stage for the subsequent slides on cloud security, compliance, and cultural adaptation.</a:t>
            </a:r>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2660940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15</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9E6BA-3591-993E-A86E-74B125C16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0DC58-954A-7EF8-8A7C-CF8587B74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616377-83E6-5A31-39DA-0711C2A4F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C1A8B-87A1-7990-D400-3731C9F8DFEA}"/>
              </a:ext>
            </a:extLst>
          </p:cNvPr>
          <p:cNvSpPr>
            <a:spLocks noGrp="1"/>
          </p:cNvSpPr>
          <p:nvPr>
            <p:ph type="sldNum" sz="quarter" idx="5"/>
          </p:nvPr>
        </p:nvSpPr>
        <p:spPr/>
        <p:txBody>
          <a:bodyPr/>
          <a:lstStyle/>
          <a:p>
            <a:fld id="{F535A5BC-4889-41D4-A413-F8BBA21B45F4}" type="slidenum">
              <a:rPr lang="en-US" smtClean="0"/>
              <a:t>2</a:t>
            </a:fld>
            <a:endParaRPr lang="en-US"/>
          </a:p>
        </p:txBody>
      </p:sp>
    </p:spTree>
    <p:extLst>
      <p:ext uri="{BB962C8B-B14F-4D97-AF65-F5344CB8AC3E}">
        <p14:creationId xmlns:p14="http://schemas.microsoft.com/office/powerpoint/2010/main" val="1488630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21</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22</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23</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Key use cases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25</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26</a:t>
            </a:fld>
            <a:endParaRPr lang="en-US">
              <a:solidFill>
                <a:prstClr val="black"/>
              </a:solidFill>
              <a:latin typeface="Segoe UI" pitchFamily="34" charset="0"/>
            </a:endParaRPr>
          </a:p>
        </p:txBody>
      </p:sp>
    </p:spTree>
    <p:extLst>
      <p:ext uri="{BB962C8B-B14F-4D97-AF65-F5344CB8AC3E}">
        <p14:creationId xmlns:p14="http://schemas.microsoft.com/office/powerpoint/2010/main" val="3209022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lvl="1">
              <a:buFont typeface="+mj-lt"/>
              <a:buAutoNum type="arabicPeriod"/>
            </a:pPr>
            <a:r>
              <a:rPr lang="en-US" dirty="0"/>
              <a:t>    Open a web browser and navigate to </a:t>
            </a:r>
            <a:r>
              <a:rPr lang="en-US" dirty="0">
                <a:hlinkClick r:id="rId3"/>
              </a:rPr>
              <a:t>https://portal.azure.com</a:t>
            </a:r>
            <a:r>
              <a:rPr lang="en-US" dirty="0"/>
              <a:t>.</a:t>
            </a:r>
          </a:p>
          <a:p>
            <a:pPr lvl="1">
              <a:buFont typeface="+mj-lt"/>
              <a:buAutoNum type="arabicPeriod"/>
            </a:pPr>
            <a:r>
              <a:rPr lang="en-US" dirty="0"/>
              <a:t>    Sign in with your Azure account credentials that have permissions to create resources and manage Entra ID (formerly Azure AD).</a:t>
            </a:r>
          </a:p>
          <a:p>
            <a:r>
              <a:rPr lang="en-US" b="1" dirty="0"/>
              <a:t>Step 2: Create a Resource Group</a:t>
            </a:r>
          </a:p>
          <a:p>
            <a:pPr lvl="1">
              <a:buFont typeface="+mj-lt"/>
              <a:buAutoNum type="arabicPeriod"/>
            </a:pPr>
            <a:r>
              <a:rPr lang="en-US" dirty="0"/>
              <a:t>    In the Azure portal, go to </a:t>
            </a:r>
            <a:r>
              <a:rPr lang="en-US" b="1" dirty="0"/>
              <a:t>Resource Groups</a:t>
            </a:r>
            <a:r>
              <a:rPr lang="en-US" dirty="0"/>
              <a:t> and click on </a:t>
            </a:r>
            <a:r>
              <a:rPr lang="en-US" b="1" dirty="0"/>
              <a:t>Create</a:t>
            </a:r>
            <a:r>
              <a:rPr lang="en-US" dirty="0"/>
              <a:t>.</a:t>
            </a:r>
          </a:p>
          <a:p>
            <a:pPr lvl="1">
              <a:buFont typeface="+mj-lt"/>
              <a:buAutoNum type="arabicPeriod"/>
            </a:pPr>
            <a:r>
              <a:rPr lang="en-US" dirty="0"/>
              <a:t>    Configure the following settings:</a:t>
            </a:r>
          </a:p>
          <a:p>
            <a:pPr marL="1200150" lvl="2" indent="-285750">
              <a:buFont typeface="+mj-lt"/>
              <a:buAutoNum type="arabicPeriod"/>
            </a:pPr>
            <a:r>
              <a:rPr lang="en-US" b="1" dirty="0"/>
              <a:t>Subscription</a:t>
            </a:r>
            <a:r>
              <a:rPr lang="en-US" dirty="0"/>
              <a:t>: Choose the appropriate subscription.</a:t>
            </a:r>
          </a:p>
          <a:p>
            <a:pPr marL="1200150" lvl="2" indent="-285750">
              <a:buFont typeface="+mj-lt"/>
              <a:buAutoNum type="arabicPeriod"/>
            </a:pPr>
            <a:r>
              <a:rPr lang="en-US" b="1" dirty="0"/>
              <a:t>Resource Group</a:t>
            </a:r>
            <a:r>
              <a:rPr lang="en-US" dirty="0"/>
              <a:t>: Enter a unique name for your resource group (e.g., AVD-Demo-RG).</a:t>
            </a:r>
          </a:p>
          <a:p>
            <a:pPr marL="1200150" lvl="2" indent="-285750">
              <a:buFont typeface="+mj-lt"/>
              <a:buAutoNum type="arabicPeriod"/>
            </a:pPr>
            <a:r>
              <a:rPr lang="en-US" b="1" dirty="0"/>
              <a:t>Region</a:t>
            </a:r>
            <a:r>
              <a:rPr lang="en-US" dirty="0"/>
              <a:t>: Choose a region closest to your users or data center (e.g., </a:t>
            </a:r>
            <a:r>
              <a:rPr lang="en-US" b="1" dirty="0"/>
              <a:t>East US</a:t>
            </a:r>
            <a:r>
              <a:rPr lang="en-US" dirty="0"/>
              <a:t>).</a:t>
            </a:r>
          </a:p>
          <a:p>
            <a:pPr lvl="1">
              <a:buFont typeface="+mj-lt"/>
              <a:buAutoNum type="arabicPeriod"/>
            </a:pPr>
            <a:r>
              <a:rPr lang="en-US" dirty="0"/>
              <a:t>    Click </a:t>
            </a:r>
            <a:r>
              <a:rPr lang="en-US" b="1" dirty="0"/>
              <a:t>Review + Create</a:t>
            </a:r>
            <a:r>
              <a:rPr lang="en-US" dirty="0"/>
              <a:t> and then </a:t>
            </a:r>
            <a:r>
              <a:rPr lang="en-US" b="1" dirty="0"/>
              <a:t>Create</a:t>
            </a:r>
            <a:r>
              <a:rPr lang="en-US" dirty="0"/>
              <a:t>.</a:t>
            </a:r>
          </a:p>
          <a:p>
            <a:r>
              <a:rPr lang="en-US" b="1" dirty="0"/>
              <a:t>Step 3: Set Up Entra ID (Azure Active Directory) and Virtual Network</a:t>
            </a:r>
          </a:p>
          <a:p>
            <a:pPr lvl="1">
              <a:buFont typeface="+mj-lt"/>
              <a:buAutoNum type="arabicPeriod"/>
            </a:pPr>
            <a:r>
              <a:rPr lang="en-US" b="1" dirty="0"/>
              <a:t>    Entra ID Tenant Connection</a:t>
            </a:r>
            <a:r>
              <a:rPr lang="en-US" dirty="0"/>
              <a:t>:</a:t>
            </a:r>
          </a:p>
          <a:p>
            <a:pPr marL="1200150" lvl="2" indent="-285750">
              <a:buFont typeface="+mj-lt"/>
              <a:buAutoNum type="arabicPeriod"/>
            </a:pPr>
            <a:r>
              <a:rPr lang="en-US" dirty="0"/>
              <a:t>Ensure you have an Entra ID Tenant linked to your Azure subscription.</a:t>
            </a:r>
          </a:p>
          <a:p>
            <a:pPr marL="1200150" lvl="2" indent="-285750">
              <a:buFont typeface="+mj-lt"/>
              <a:buAutoNum type="arabicPeriod"/>
            </a:pPr>
            <a:r>
              <a:rPr lang="en-US" dirty="0"/>
              <a:t>Confirm that your users are synced to Entra ID (via AD Connect or another synchronization tool).</a:t>
            </a:r>
          </a:p>
          <a:p>
            <a:pPr lvl="1">
              <a:buFont typeface="+mj-lt"/>
              <a:buAutoNum type="arabicPeriod"/>
            </a:pPr>
            <a:r>
              <a:rPr lang="en-US" b="1" dirty="0"/>
              <a:t>    Create Virtual Network</a:t>
            </a:r>
            <a:r>
              <a:rPr lang="en-US" dirty="0"/>
              <a:t>:</a:t>
            </a:r>
          </a:p>
          <a:p>
            <a:pPr marL="1200150" lvl="2"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1200150" lvl="2" indent="-285750">
              <a:buFont typeface="+mj-lt"/>
              <a:buAutoNum type="arabicPeriod"/>
            </a:pPr>
            <a:r>
              <a:rPr lang="en-US" dirty="0"/>
              <a:t>Configure the network settings:</a:t>
            </a:r>
          </a:p>
          <a:p>
            <a:pPr marL="1600200" lvl="3" indent="-228600">
              <a:buFont typeface="+mj-lt"/>
              <a:buAutoNum type="arabicPeriod"/>
            </a:pPr>
            <a:r>
              <a:rPr lang="en-US" b="1" dirty="0"/>
              <a:t>Name</a:t>
            </a:r>
            <a:r>
              <a:rPr lang="en-US" dirty="0"/>
              <a:t>: Enter a name (e.g., AVD-Demo-</a:t>
            </a:r>
            <a:r>
              <a:rPr lang="en-US" dirty="0" err="1"/>
              <a:t>VNet</a:t>
            </a:r>
            <a:r>
              <a:rPr lang="en-US" dirty="0"/>
              <a:t>).</a:t>
            </a:r>
          </a:p>
          <a:p>
            <a:pPr marL="1600200" lvl="3" indent="-228600">
              <a:buFont typeface="+mj-lt"/>
              <a:buAutoNum type="arabicPeriod"/>
            </a:pPr>
            <a:r>
              <a:rPr lang="en-US" b="1" dirty="0"/>
              <a:t>Address range</a:t>
            </a:r>
            <a:r>
              <a:rPr lang="en-US" dirty="0"/>
              <a:t>: Define an address range (e.g., 10.0.0.0/16).</a:t>
            </a:r>
          </a:p>
          <a:p>
            <a:pPr marL="1600200" lvl="3" indent="-228600">
              <a:buFont typeface="+mj-lt"/>
              <a:buAutoNum type="arabicPeriod"/>
            </a:pPr>
            <a:r>
              <a:rPr lang="en-US" b="1" dirty="0"/>
              <a:t>Subnet</a:t>
            </a:r>
            <a:r>
              <a:rPr lang="en-US" dirty="0"/>
              <a:t>: Add a subnet for AVD (e.g., 10.0.1.0/24).</a:t>
            </a:r>
          </a:p>
          <a:p>
            <a:pPr marL="1600200" lvl="3" indent="-228600">
              <a:buFont typeface="+mj-lt"/>
              <a:buAutoNum type="arabicPeriod"/>
            </a:pPr>
            <a:r>
              <a:rPr lang="en-US" b="1" dirty="0"/>
              <a:t>Region</a:t>
            </a:r>
            <a:r>
              <a:rPr lang="en-US" dirty="0"/>
              <a:t>: Match the region of your resource group.</a:t>
            </a:r>
          </a:p>
          <a:p>
            <a:pPr marL="1200150" lvl="2"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lvl="1">
              <a:buFont typeface="+mj-lt"/>
              <a:buAutoNum type="arabicPeriod"/>
            </a:pPr>
            <a:r>
              <a:rPr lang="en-US" dirty="0"/>
              <a:t>    In the Azure portal search bar, type </a:t>
            </a:r>
            <a:r>
              <a:rPr lang="en-US" b="1" dirty="0"/>
              <a:t>Azure Virtual Desktop</a:t>
            </a:r>
            <a:r>
              <a:rPr lang="en-US" dirty="0"/>
              <a:t> and select </a:t>
            </a:r>
            <a:r>
              <a:rPr lang="en-US" b="1" dirty="0"/>
              <a:t>Host pools</a:t>
            </a:r>
            <a:r>
              <a:rPr lang="en-US" dirty="0"/>
              <a:t> under Services.</a:t>
            </a:r>
          </a:p>
          <a:p>
            <a:pPr lvl="1">
              <a:buFont typeface="+mj-lt"/>
              <a:buAutoNum type="arabicPeriod"/>
            </a:pPr>
            <a:r>
              <a:rPr lang="en-US" dirty="0"/>
              <a:t>    Click on </a:t>
            </a:r>
            <a:r>
              <a:rPr lang="en-US" b="1" dirty="0"/>
              <a:t>Create</a:t>
            </a:r>
            <a:r>
              <a:rPr lang="en-US" dirty="0"/>
              <a:t> and configure the following settings:</a:t>
            </a:r>
          </a:p>
          <a:p>
            <a:pPr marL="1200150" lvl="2" indent="-285750">
              <a:buFont typeface="+mj-lt"/>
              <a:buAutoNum type="arabicPeriod"/>
            </a:pPr>
            <a:r>
              <a:rPr lang="en-US" b="1" dirty="0"/>
              <a:t>Resource Group</a:t>
            </a:r>
            <a:r>
              <a:rPr lang="en-US" dirty="0"/>
              <a:t>: Select the resource group created earlier.</a:t>
            </a:r>
          </a:p>
          <a:p>
            <a:pPr marL="1200150" lvl="2" indent="-285750">
              <a:buFont typeface="+mj-lt"/>
              <a:buAutoNum type="arabicPeriod"/>
            </a:pPr>
            <a:r>
              <a:rPr lang="en-US" b="1" dirty="0"/>
              <a:t>Host Pool Name</a:t>
            </a:r>
            <a:r>
              <a:rPr lang="en-US" dirty="0"/>
              <a:t>: Enter a unique name (e.g., AVD-Demo-</a:t>
            </a:r>
            <a:r>
              <a:rPr lang="en-US" dirty="0" err="1"/>
              <a:t>HostPool</a:t>
            </a:r>
            <a:r>
              <a:rPr lang="en-US" dirty="0"/>
              <a:t>).</a:t>
            </a:r>
          </a:p>
          <a:p>
            <a:pPr marL="1200150" lvl="2" indent="-285750">
              <a:buFont typeface="+mj-lt"/>
              <a:buAutoNum type="arabicPeriod"/>
            </a:pPr>
            <a:r>
              <a:rPr lang="en-US" b="1" dirty="0"/>
              <a:t>Location</a:t>
            </a:r>
            <a:r>
              <a:rPr lang="en-US" dirty="0"/>
              <a:t>: Select the same region as your resource group.</a:t>
            </a:r>
          </a:p>
          <a:p>
            <a:pPr marL="1200150" lvl="2"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1200150" lvl="2" indent="-285750">
              <a:buFont typeface="+mj-lt"/>
              <a:buAutoNum type="arabicPeriod"/>
            </a:pPr>
            <a:r>
              <a:rPr lang="en-US" b="1" dirty="0"/>
              <a:t>Max session limit</a:t>
            </a:r>
            <a:r>
              <a:rPr lang="en-US" dirty="0"/>
              <a:t>: Define the maximum number of concurrent users (e.g., 5).</a:t>
            </a:r>
          </a:p>
          <a:p>
            <a:pPr lvl="1">
              <a:buFont typeface="+mj-lt"/>
              <a:buAutoNum type="arabicPeriod"/>
            </a:pPr>
            <a:r>
              <a:rPr lang="en-US" dirty="0"/>
              <a:t>    Click </a:t>
            </a:r>
            <a:r>
              <a:rPr lang="en-US" b="1" dirty="0"/>
              <a:t>Next: Virtual Machines</a:t>
            </a:r>
            <a:r>
              <a:rPr lang="en-US" dirty="0"/>
              <a:t>.</a:t>
            </a:r>
          </a:p>
          <a:p>
            <a:r>
              <a:rPr lang="en-US" b="1" dirty="0"/>
              <a:t>Step 5: Configure Session Hosts (Virtual Machines)</a:t>
            </a:r>
          </a:p>
          <a:p>
            <a:pPr lvl="1">
              <a:buFont typeface="+mj-lt"/>
              <a:buAutoNum type="arabicPeriod"/>
            </a:pPr>
            <a:r>
              <a:rPr lang="en-US" dirty="0"/>
              <a:t>    Choose </a:t>
            </a:r>
            <a:r>
              <a:rPr lang="en-US" b="1" dirty="0"/>
              <a:t>Add virtual machines</a:t>
            </a:r>
            <a:r>
              <a:rPr lang="en-US" dirty="0"/>
              <a:t> and configure the following:</a:t>
            </a:r>
          </a:p>
          <a:p>
            <a:pPr marL="1200150" lvl="2" indent="-285750">
              <a:buFont typeface="+mj-lt"/>
              <a:buAutoNum type="arabicPeriod"/>
            </a:pPr>
            <a:r>
              <a:rPr lang="en-US" b="1" dirty="0"/>
              <a:t>Virtual machine size</a:t>
            </a:r>
            <a:r>
              <a:rPr lang="en-US" dirty="0"/>
              <a:t>: Choose a VM size based on user needs (e.g., </a:t>
            </a:r>
            <a:r>
              <a:rPr lang="en-US" b="1" dirty="0"/>
              <a:t>Standard D2s_v3</a:t>
            </a:r>
            <a:r>
              <a:rPr lang="en-US" dirty="0"/>
              <a:t> for a balanced configuration).</a:t>
            </a:r>
          </a:p>
          <a:p>
            <a:pPr marL="1200150" lvl="2" indent="-285750">
              <a:buFont typeface="+mj-lt"/>
              <a:buAutoNum type="arabicPeriod"/>
            </a:pPr>
            <a:r>
              <a:rPr lang="en-US" b="1" dirty="0"/>
              <a:t>Number of VMs</a:t>
            </a:r>
            <a:r>
              <a:rPr lang="en-US" dirty="0"/>
              <a:t>: Enter the number of VMs you need (e.g., 2 for a small-scale demo).</a:t>
            </a:r>
          </a:p>
          <a:p>
            <a:pPr marL="1200150" lvl="2" indent="-285750">
              <a:buFont typeface="+mj-lt"/>
              <a:buAutoNum type="arabicPeriod"/>
            </a:pPr>
            <a:r>
              <a:rPr lang="en-US" b="1" dirty="0"/>
              <a:t>Image</a:t>
            </a:r>
            <a:r>
              <a:rPr lang="en-US" dirty="0"/>
              <a:t>: Choose the </a:t>
            </a:r>
            <a:r>
              <a:rPr lang="en-US" b="1" dirty="0"/>
              <a:t>Windows 11 Enterprise multi-session</a:t>
            </a:r>
            <a:r>
              <a:rPr lang="en-US" dirty="0"/>
              <a:t> image.</a:t>
            </a:r>
          </a:p>
          <a:p>
            <a:pPr marL="1200150" lvl="2" indent="-285750">
              <a:buFont typeface="+mj-lt"/>
              <a:buAutoNum type="arabicPeriod"/>
            </a:pPr>
            <a:r>
              <a:rPr lang="en-US" b="1" dirty="0"/>
              <a:t>Network</a:t>
            </a:r>
            <a:r>
              <a:rPr lang="en-US" dirty="0"/>
              <a:t>: Select the virtual network created in Step 3.</a:t>
            </a:r>
          </a:p>
          <a:p>
            <a:pPr lvl="2">
              <a:buFont typeface="+mj-lt"/>
              <a:buAutoNum type="arabicPeriod"/>
            </a:pPr>
            <a:r>
              <a:rPr lang="en-US" b="1" dirty="0"/>
              <a:t>    Domain to Join</a:t>
            </a:r>
            <a:r>
              <a:rPr lang="en-US" dirty="0"/>
              <a:t>: Select Microsoft Entra ID</a:t>
            </a:r>
          </a:p>
          <a:p>
            <a:pPr lvl="1">
              <a:buFont typeface="+mj-lt"/>
              <a:buAutoNum type="arabicPeriod"/>
            </a:pPr>
            <a:r>
              <a:rPr lang="en-US" dirty="0"/>
              <a:t>    Click </a:t>
            </a:r>
            <a:r>
              <a:rPr lang="en-US" b="1" dirty="0"/>
              <a:t>Next: Workspace</a:t>
            </a:r>
            <a:r>
              <a:rPr lang="en-US" dirty="0"/>
              <a:t>.</a:t>
            </a:r>
          </a:p>
          <a:p>
            <a:r>
              <a:rPr lang="en-US" b="1" dirty="0"/>
              <a:t>Step 6: Register with Azure Virtual Desktop Workspace</a:t>
            </a:r>
          </a:p>
          <a:p>
            <a:pPr lvl="1">
              <a:buFont typeface="+mj-lt"/>
              <a:buAutoNum type="arabicPeriod"/>
            </a:pPr>
            <a:r>
              <a:rPr lang="en-US" dirty="0"/>
              <a:t>    In the </a:t>
            </a:r>
            <a:r>
              <a:rPr lang="en-US" b="1" dirty="0"/>
              <a:t>Workspace</a:t>
            </a:r>
            <a:r>
              <a:rPr lang="en-US" dirty="0"/>
              <a:t> section, choose </a:t>
            </a:r>
            <a:r>
              <a:rPr lang="en-US" b="1" dirty="0"/>
              <a:t>Yes</a:t>
            </a:r>
            <a:r>
              <a:rPr lang="en-US" dirty="0"/>
              <a:t> to register the host pool with a workspace.</a:t>
            </a:r>
          </a:p>
          <a:p>
            <a:pPr lvl="2">
              <a:buFont typeface="+mj-lt"/>
              <a:buAutoNum type="arabicPeriod"/>
            </a:pPr>
            <a:r>
              <a:rPr lang="en-US" dirty="0"/>
              <a:t>    Select an existing workspace or create a new one:</a:t>
            </a:r>
          </a:p>
          <a:p>
            <a:pPr marL="1200150" lvl="2" indent="-285750">
              <a:buFont typeface="+mj-lt"/>
              <a:buAutoNum type="arabicPeriod"/>
            </a:pPr>
            <a:r>
              <a:rPr lang="en-US" b="1" dirty="0"/>
              <a:t>Workspace Name</a:t>
            </a:r>
            <a:r>
              <a:rPr lang="en-US" dirty="0"/>
              <a:t>: Enter a name for the workspace (e.g., AVD-Demo-Workspace).</a:t>
            </a:r>
          </a:p>
          <a:p>
            <a:pPr lvl="1">
              <a:buFont typeface="+mj-lt"/>
              <a:buAutoNum type="arabicPeriod"/>
            </a:pPr>
            <a:r>
              <a:rPr lang="en-US" dirty="0"/>
              <a:t>    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lvl="1">
              <a:buFont typeface="+mj-lt"/>
              <a:buAutoNum type="arabicPeriod"/>
            </a:pPr>
            <a:r>
              <a:rPr lang="en-US" dirty="0"/>
              <a:t>    Go to the </a:t>
            </a:r>
            <a:r>
              <a:rPr lang="en-US" b="1" dirty="0"/>
              <a:t>Azure Virtual Desktop</a:t>
            </a:r>
            <a:r>
              <a:rPr lang="en-US" dirty="0"/>
              <a:t> page and select the </a:t>
            </a:r>
            <a:r>
              <a:rPr lang="en-US" b="1" dirty="0"/>
              <a:t>Applications</a:t>
            </a:r>
            <a:r>
              <a:rPr lang="en-US" dirty="0"/>
              <a:t> section under the workspace.</a:t>
            </a:r>
          </a:p>
          <a:p>
            <a:pPr lvl="1">
              <a:buFont typeface="+mj-lt"/>
              <a:buAutoNum type="arabicPeriod"/>
            </a:pPr>
            <a:r>
              <a:rPr lang="en-US" b="1" dirty="0"/>
              <a:t>    Assign Application Groups</a:t>
            </a:r>
            <a:r>
              <a:rPr lang="en-US" dirty="0"/>
              <a:t>:</a:t>
            </a:r>
          </a:p>
          <a:p>
            <a:pPr marL="1200150" lvl="2" indent="-285750">
              <a:buFont typeface="+mj-lt"/>
              <a:buAutoNum type="arabicPeriod"/>
            </a:pPr>
            <a:r>
              <a:rPr lang="en-US" dirty="0"/>
              <a:t>Choose the application group associated with your host pool.</a:t>
            </a:r>
          </a:p>
          <a:p>
            <a:pPr marL="1200150" lvl="2"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t>
            </a:r>
            <a:r>
              <a:rPr lang="en-US" dirty="0" err="1"/>
              <a:t>AVDUserGroup</a:t>
            </a:r>
            <a:r>
              <a:rPr lang="en-US" dirty="0"/>
              <a:t>).</a:t>
            </a:r>
          </a:p>
          <a:p>
            <a:pPr lvl="1">
              <a:buFont typeface="+mj-lt"/>
              <a:buAutoNum type="arabicPeriod"/>
            </a:pPr>
            <a:r>
              <a:rPr lang="en-US" b="1" dirty="0"/>
              <a:t>    Multi-Factor Authentication (Optional)</a:t>
            </a:r>
            <a:r>
              <a:rPr lang="en-US" dirty="0"/>
              <a:t>:</a:t>
            </a:r>
          </a:p>
          <a:p>
            <a:pPr marL="1200150" lvl="2" indent="-285750">
              <a:buFont typeface="+mj-lt"/>
              <a:buAutoNum type="arabicPeriod"/>
            </a:pPr>
            <a:r>
              <a:rPr lang="en-US" dirty="0"/>
              <a:t>For additional security, configure MFA for users accessing AVD.</a:t>
            </a:r>
          </a:p>
          <a:p>
            <a:r>
              <a:rPr lang="en-US" b="1" dirty="0"/>
              <a:t>Step 8: Test and Access Azure Virtual Desktop</a:t>
            </a:r>
          </a:p>
          <a:p>
            <a:pPr lvl="1">
              <a:buFont typeface="+mj-lt"/>
              <a:buAutoNum type="arabicPeriod"/>
            </a:pPr>
            <a:r>
              <a:rPr lang="en-US" dirty="0"/>
              <a:t>    Go to the Azure Virtual Desktop client at </a:t>
            </a:r>
            <a:r>
              <a:rPr lang="en-US" dirty="0">
                <a:hlinkClick r:id="rId4"/>
              </a:rPr>
              <a:t>https://rdweb.wvd.microsoft.com/webclient</a:t>
            </a:r>
            <a:r>
              <a:rPr lang="en-US" dirty="0"/>
              <a:t>.</a:t>
            </a:r>
          </a:p>
          <a:p>
            <a:pPr lvl="1">
              <a:buFont typeface="+mj-lt"/>
              <a:buAutoNum type="arabicPeriod"/>
            </a:pPr>
            <a:r>
              <a:rPr lang="en-US" dirty="0"/>
              <a:t>    Sign in with a user account assigned to the host pool.</a:t>
            </a:r>
          </a:p>
          <a:p>
            <a:pPr lvl="1">
              <a:buFont typeface="+mj-lt"/>
              <a:buAutoNum type="arabicPeriod"/>
            </a:pPr>
            <a:r>
              <a:rPr lang="en-US" dirty="0"/>
              <a:t>    Launch the desktop or applications to verify access.</a:t>
            </a:r>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33</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aims to create a collaborative environment for exploring how AI and ML can drive, while also recognizing the inherent challenges these technologies present, especially within the finance sector.</a:t>
            </a:r>
          </a:p>
          <a:p>
            <a:r>
              <a:rPr lang="en-US" b="1" dirty="0"/>
              <a:t>Purpose</a:t>
            </a:r>
            <a:r>
              <a:rPr lang="en-US" dirty="0"/>
              <a:t>:</a:t>
            </a:r>
            <a:br>
              <a:rPr lang="en-US" dirty="0"/>
            </a:br>
            <a:r>
              <a:rPr lang="en-US" dirty="0"/>
              <a:t>Encourage technology leaders to reflect on AI and ML initiatives, whether in planning or implementation stages. This exercise helps identify shared insights into how these technologies can optimize processes, improve customer experiences, or increase efficiencies, along with potential obstacles.</a:t>
            </a:r>
          </a:p>
          <a:p>
            <a:r>
              <a:rPr lang="en-US" b="1" dirty="0"/>
              <a:t>Instructions for Attendees</a:t>
            </a:r>
            <a:r>
              <a:rPr lang="en-US" dirty="0"/>
              <a:t>:</a:t>
            </a:r>
            <a:br>
              <a:rPr lang="en-US" dirty="0"/>
            </a:br>
            <a:r>
              <a:rPr lang="en-US" dirty="0"/>
              <a:t>In small groups, spend five minutes discussing AI and ML use cases relevant to finance. Topics might include customer service improvements, risk analysis, fraud detection, and personalization. Each group should consider both the opportunities (such as predictive insights and automation benefits) and the challenges (such as data security, ethical concerns, and skills gaps).</a:t>
            </a:r>
          </a:p>
          <a:p>
            <a:r>
              <a:rPr lang="en-US" b="1" dirty="0"/>
              <a:t>Group Share-Out</a:t>
            </a:r>
            <a:r>
              <a:rPr lang="en-US" dirty="0"/>
              <a:t>:</a:t>
            </a:r>
            <a:br>
              <a:rPr lang="en-US" dirty="0"/>
            </a:br>
            <a:r>
              <a:rPr lang="en-US" dirty="0"/>
              <a:t>After five minutes, each table will share one opportunity and one challenge. This will provide an overview of how different teams view the promise and limitations of AI/ML, setting a foundation for upcoming content on AI applications, ethics, and security.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34</a:t>
            </a:fld>
            <a:endParaRPr lang="en-US"/>
          </a:p>
        </p:txBody>
      </p:sp>
    </p:spTree>
    <p:extLst>
      <p:ext uri="{BB962C8B-B14F-4D97-AF65-F5344CB8AC3E}">
        <p14:creationId xmlns:p14="http://schemas.microsoft.com/office/powerpoint/2010/main" val="1035609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35</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technology leaders in the financial</a:t>
            </a:r>
            <a:r>
              <a:rPr lang="en-US" baseline="0" dirty="0"/>
              <a:t> sector</a:t>
            </a:r>
            <a:r>
              <a:rPr lang="en-US" dirty="0"/>
              <a:t>,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marketing teams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	Sample dataset with transaction details for a hypothetical client’s portfolio. </a:t>
            </a:r>
          </a:p>
          <a:p>
            <a:pPr algn="l"/>
            <a:r>
              <a:rPr lang="en-US" b="0" i="0" dirty="0">
                <a:solidFill>
                  <a:srgbClr val="CCCCCC"/>
                </a:solidFill>
                <a:effectLst/>
                <a:latin typeface="-apple-system"/>
              </a:rPr>
              <a:t>	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	Use the dataset to input into a generative AI model (such as GPT) and prompt it to generate a summary of insights based on the data 	provided.</a:t>
            </a:r>
          </a:p>
          <a:p>
            <a:pPr algn="l"/>
            <a:r>
              <a:rPr lang="en-US" b="1" i="0" dirty="0">
                <a:solidFill>
                  <a:srgbClr val="CCCCCC"/>
                </a:solidFill>
                <a:effectLst/>
                <a:latin typeface="-apple-system"/>
              </a:rPr>
              <a:t>	Prompt Example:</a:t>
            </a:r>
          </a:p>
          <a:p>
            <a:pPr lvl="3"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	Example Output</a:t>
            </a:r>
            <a:r>
              <a:rPr lang="en-US" b="0" i="0" dirty="0">
                <a:solidFill>
                  <a:srgbClr val="CCCCCC"/>
                </a:solidFill>
                <a:effectLst/>
                <a:latin typeface="-apple-system"/>
              </a:rPr>
              <a:t>:</a:t>
            </a:r>
          </a:p>
          <a:p>
            <a:r>
              <a:rPr lang="en-US" b="1" dirty="0">
                <a:effectLst/>
              </a:rPr>
              <a:t>	Client Portfolio Summary – Q1 2024</a:t>
            </a:r>
            <a:endParaRPr lang="en-US" dirty="0">
              <a:effectLst/>
            </a:endParaRPr>
          </a:p>
          <a:p>
            <a:pPr lvl="2">
              <a:buFont typeface="Arial" panose="020B0604020202020204" pitchFamily="34" charset="0"/>
              <a:buChar char="•"/>
            </a:pPr>
            <a:r>
              <a:rPr lang="en-US" b="1" dirty="0">
                <a:effectLst/>
              </a:rPr>
              <a:t>Sector Performance</a:t>
            </a:r>
            <a:r>
              <a:rPr lang="en-US" dirty="0">
                <a:effectLst/>
              </a:rPr>
              <a:t>:</a:t>
            </a:r>
          </a:p>
          <a:p>
            <a:pPr marL="1657350" lvl="3"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1657350" lvl="3"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lvl="2">
              <a:buFont typeface="Arial" panose="020B0604020202020204" pitchFamily="34" charset="0"/>
              <a:buChar char="•"/>
            </a:pPr>
            <a:r>
              <a:rPr lang="en-US" b="1" dirty="0">
                <a:effectLst/>
              </a:rPr>
              <a:t>Transaction Patterns</a:t>
            </a:r>
            <a:r>
              <a:rPr lang="en-US" dirty="0">
                <a:effectLst/>
              </a:rPr>
              <a:t>:</a:t>
            </a:r>
          </a:p>
          <a:p>
            <a:pPr marL="1657350" lvl="3"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1657350" lvl="3"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lvl="2">
              <a:buFont typeface="Arial" panose="020B0604020202020204" pitchFamily="34" charset="0"/>
              <a:buChar char="•"/>
            </a:pPr>
            <a:r>
              <a:rPr lang="en-US" b="1" dirty="0">
                <a:effectLst/>
              </a:rPr>
              <a:t>Sentiment Analysis</a:t>
            </a:r>
            <a:r>
              <a:rPr lang="en-US" dirty="0">
                <a:effectLst/>
              </a:rPr>
              <a:t>:</a:t>
            </a:r>
          </a:p>
          <a:p>
            <a:pPr marL="1657350" lvl="3"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1657350" lvl="3"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	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	Visualize the results:</a:t>
            </a:r>
          </a:p>
          <a:p>
            <a:pPr lvl="3" algn="l">
              <a:buFont typeface="Arial" panose="020B0604020202020204" pitchFamily="34" charset="0"/>
              <a:buChar char="•"/>
            </a:pPr>
            <a:r>
              <a:rPr lang="en-US" b="0" i="0" dirty="0">
                <a:solidFill>
                  <a:srgbClr val="CCCCCC"/>
                </a:solidFill>
                <a:effectLst/>
                <a:latin typeface="-apple-system"/>
              </a:rPr>
              <a:t>Prompt: Please show the results in a graph” summaries.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	Allow for questions and show how the model can adapt to follow-up questions. Examples:</a:t>
            </a:r>
          </a:p>
          <a:p>
            <a:pPr lvl="3" algn="l">
              <a:buFont typeface="Arial" panose="020B0604020202020204" pitchFamily="34" charset="0"/>
              <a:buChar char="•"/>
            </a:pPr>
            <a:r>
              <a:rPr lang="en-US" b="0" i="0" dirty="0">
                <a:solidFill>
                  <a:srgbClr val="CCCCCC"/>
                </a:solidFill>
                <a:effectLst/>
                <a:latin typeface="-apple-system"/>
              </a:rPr>
              <a:t>“What are the top performing sectors?”</a:t>
            </a:r>
          </a:p>
          <a:p>
            <a:pPr lvl="3"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40</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reshaping the financial industry by enhancing security, managing risk, and personalizing services. Fraud detection is significantly improved through real-time pattern analysis, helping financial institutions promptly respond to suspicious activity. Risk assessment models built with machine learning support informed decision-making by evaluating complex datasets on loans and investments, which is crucial in a fast-paced market. Additionally, AI enables personalization, tailoring financial products to individual customer needs based on behavioral and financial data.</a:t>
            </a:r>
          </a:p>
          <a:p>
            <a:r>
              <a:rPr lang="en-US" b="1" dirty="0"/>
              <a:t>Enhancing fraud detection</a:t>
            </a:r>
            <a:br>
              <a:rPr lang="en-US" dirty="0"/>
            </a:br>
            <a:r>
              <a:rPr lang="en-US" dirty="0"/>
              <a:t>Generative AI provides advanced analytics that spot fraud indicators instantly, benefiting both customers and institutions through heightened security.</a:t>
            </a:r>
          </a:p>
          <a:p>
            <a:r>
              <a:rPr lang="en-US" b="1" dirty="0"/>
              <a:t>Risk assessment and mitigation</a:t>
            </a:r>
            <a:br>
              <a:rPr lang="en-US" dirty="0"/>
            </a:br>
            <a:r>
              <a:rPr lang="en-US" dirty="0"/>
              <a:t>Machine learning predicts potential financial risks, allowing institutions to proactively address high-risk situations, ensuring stability and customer trust.</a:t>
            </a:r>
          </a:p>
          <a:p>
            <a:r>
              <a:rPr lang="en-US" b="1" dirty="0"/>
              <a:t>Personalized financial products</a:t>
            </a:r>
            <a:br>
              <a:rPr lang="en-US" dirty="0"/>
            </a:br>
            <a:r>
              <a:rPr lang="en-US" dirty="0"/>
              <a:t>AI can analyze vast amounts of customer data, enabling tailored financial products that meet unique needs and boost customer engagement.</a:t>
            </a:r>
          </a:p>
          <a:p>
            <a:r>
              <a:rPr lang="en-US" b="1" dirty="0"/>
              <a:t>Compliance monitoring</a:t>
            </a:r>
            <a:br>
              <a:rPr lang="en-US" dirty="0"/>
            </a:br>
            <a:r>
              <a:rPr lang="en-US" dirty="0"/>
              <a:t>Automation in compliance enables organizations to continually track activity against regulatory standards, minimizing manual oversight and reducing errors in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46</a:t>
            </a:fld>
            <a:endParaRPr lang="en-US"/>
          </a:p>
        </p:txBody>
      </p:sp>
    </p:spTree>
    <p:extLst>
      <p:ext uri="{BB962C8B-B14F-4D97-AF65-F5344CB8AC3E}">
        <p14:creationId xmlns:p14="http://schemas.microsoft.com/office/powerpoint/2010/main" val="3725243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spcAft>
                <a:spcPts val="1200"/>
              </a:spcAft>
            </a:pPr>
            <a:r>
              <a:rPr lang="en-US" b="0" i="0" dirty="0">
                <a:solidFill>
                  <a:srgbClr val="CCCCCC"/>
                </a:solidFill>
                <a:effectLst/>
                <a:latin typeface="-apple-system"/>
              </a:rPr>
              <a:t>To securely process client data using </a:t>
            </a:r>
            <a:r>
              <a:rPr lang="en-US" b="1" i="0" dirty="0">
                <a:solidFill>
                  <a:srgbClr val="CCCCCC"/>
                </a:solidFill>
                <a:effectLst/>
                <a:latin typeface="-apple-system"/>
              </a:rPr>
              <a:t>Azure OpenAI’s Chat Playground</a:t>
            </a:r>
            <a:r>
              <a:rPr lang="en-US" b="0" i="0" dirty="0">
                <a:solidFill>
                  <a:srgbClr val="CCCCCC"/>
                </a:solidFill>
                <a:effectLst/>
                <a:latin typeface="-apple-system"/>
              </a:rPr>
              <a:t> with </a:t>
            </a:r>
            <a:r>
              <a:rPr lang="en-US" b="1" i="0" dirty="0">
                <a:solidFill>
                  <a:srgbClr val="CCCCCC"/>
                </a:solidFill>
                <a:effectLst/>
                <a:latin typeface="-apple-system"/>
              </a:rPr>
              <a:t>GPT-4</a:t>
            </a:r>
            <a:r>
              <a:rPr lang="en-US" b="0" i="0" dirty="0">
                <a:solidFill>
                  <a:srgbClr val="CCCCCC"/>
                </a:solidFill>
                <a:effectLst/>
                <a:latin typeface="-apple-system"/>
              </a:rPr>
              <a:t> (GPT-4o), you can follow these steps. The Chat Playground offers a user-friendly interface to interact with the model, making it easier to analyze and generate insights without direct code. Here’s how to set it up for private data processing:</a:t>
            </a:r>
          </a:p>
          <a:p>
            <a:pPr algn="l">
              <a:spcBef>
                <a:spcPts val="1800"/>
              </a:spcBef>
              <a:spcAft>
                <a:spcPts val="1200"/>
              </a:spcAft>
            </a:pPr>
            <a:r>
              <a:rPr lang="en-US" b="1" i="0" dirty="0">
                <a:solidFill>
                  <a:srgbClr val="CCCCCC"/>
                </a:solidFill>
                <a:effectLst/>
                <a:latin typeface="-apple-system"/>
              </a:rPr>
              <a:t>Instructions: Using Azure OpenAI’s Chat Playground with GPT-4o for Private Data Processing</a:t>
            </a:r>
          </a:p>
          <a:p>
            <a:pPr algn="l">
              <a:spcBef>
                <a:spcPts val="1800"/>
              </a:spcBef>
              <a:spcAft>
                <a:spcPts val="1200"/>
              </a:spcAft>
            </a:pPr>
            <a:r>
              <a:rPr lang="en-US" b="1" i="0" dirty="0">
                <a:solidFill>
                  <a:srgbClr val="CCCCCC"/>
                </a:solidFill>
                <a:effectLst/>
                <a:latin typeface="-apple-system"/>
              </a:rPr>
              <a:t>Step 1: Provision Azure OpenAI Service with GPT-4o</a:t>
            </a:r>
          </a:p>
          <a:p>
            <a:pPr algn="l">
              <a:buFont typeface="+mj-lt"/>
              <a:buAutoNum type="arabicPeriod"/>
            </a:pPr>
            <a:r>
              <a:rPr lang="en-US" b="1" i="0" dirty="0">
                <a:solidFill>
                  <a:srgbClr val="CCCCCC"/>
                </a:solidFill>
                <a:effectLst/>
                <a:latin typeface="-apple-system"/>
              </a:rPr>
              <a:t>Create an Azure OpenAI Service Instance</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In the </a:t>
            </a:r>
            <a:r>
              <a:rPr lang="en-US" b="0" i="0" u="none" strike="noStrike" dirty="0">
                <a:solidFill>
                  <a:srgbClr val="CCCCCC"/>
                </a:solidFill>
                <a:effectLst/>
                <a:latin typeface="-apple-system"/>
                <a:hlinkClick r:id="rId3"/>
              </a:rPr>
              <a:t>Azure Portal</a:t>
            </a:r>
            <a:r>
              <a:rPr lang="en-US" b="0" i="0" dirty="0">
                <a:solidFill>
                  <a:srgbClr val="CCCCCC"/>
                </a:solidFill>
                <a:effectLst/>
                <a:latin typeface="-apple-system"/>
              </a:rPr>
              <a:t>, navigate to </a:t>
            </a:r>
            <a:r>
              <a:rPr lang="en-US" b="1" i="0" dirty="0">
                <a:solidFill>
                  <a:srgbClr val="CCCCCC"/>
                </a:solidFill>
                <a:effectLst/>
                <a:latin typeface="-apple-system"/>
              </a:rPr>
              <a:t>Create a resource</a:t>
            </a:r>
            <a:r>
              <a:rPr lang="en-US" b="0" i="0" dirty="0">
                <a:solidFill>
                  <a:srgbClr val="CCCCCC"/>
                </a:solidFill>
                <a:effectLst/>
                <a:latin typeface="-apple-system"/>
              </a:rPr>
              <a:t> and select </a:t>
            </a:r>
            <a:r>
              <a:rPr lang="en-US" b="1" i="0" dirty="0">
                <a:solidFill>
                  <a:srgbClr val="CCCCCC"/>
                </a:solidFill>
                <a:effectLst/>
                <a:latin typeface="-apple-system"/>
              </a:rPr>
              <a:t>Azure OpenAI</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Choose your subscription, resource group, and region. Select the </a:t>
            </a:r>
            <a:r>
              <a:rPr lang="en-US" b="1" i="0" dirty="0">
                <a:solidFill>
                  <a:srgbClr val="CCCCCC"/>
                </a:solidFill>
                <a:effectLst/>
                <a:latin typeface="-apple-system"/>
              </a:rPr>
              <a:t>GPT-4o model</a:t>
            </a:r>
            <a:r>
              <a:rPr lang="en-US" b="0" i="0" dirty="0">
                <a:solidFill>
                  <a:srgbClr val="CCCCCC"/>
                </a:solidFill>
                <a:effectLst/>
                <a:latin typeface="-apple-system"/>
              </a:rPr>
              <a:t> (or “ChatGPT-4”) as your model deployment option.</a:t>
            </a:r>
          </a:p>
          <a:p>
            <a:pPr algn="l">
              <a:buFont typeface="+mj-lt"/>
              <a:buAutoNum type="arabicPeriod"/>
            </a:pPr>
            <a:r>
              <a:rPr lang="en-US" b="1" i="0" dirty="0">
                <a:solidFill>
                  <a:srgbClr val="CCCCCC"/>
                </a:solidFill>
                <a:effectLst/>
                <a:latin typeface="-apple-system"/>
              </a:rPr>
              <a:t>Configure Access Keys</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After creating the instance, go to </a:t>
            </a:r>
            <a:r>
              <a:rPr lang="en-US" b="1" i="0" dirty="0">
                <a:solidFill>
                  <a:srgbClr val="CCCCCC"/>
                </a:solidFill>
                <a:effectLst/>
                <a:latin typeface="-apple-system"/>
              </a:rPr>
              <a:t>Keys and Endpoint</a:t>
            </a:r>
            <a:r>
              <a:rPr lang="en-US" b="0" i="0" dirty="0">
                <a:solidFill>
                  <a:srgbClr val="CCCCCC"/>
                </a:solidFill>
                <a:effectLst/>
                <a:latin typeface="-apple-system"/>
              </a:rPr>
              <a:t> within your Azure OpenAI Service settings.</a:t>
            </a:r>
          </a:p>
          <a:p>
            <a:pPr marL="742950" lvl="1" indent="-285750" algn="l">
              <a:buFont typeface="+mj-lt"/>
              <a:buAutoNum type="arabicPeriod"/>
            </a:pPr>
            <a:r>
              <a:rPr lang="en-US" b="0" i="0" dirty="0">
                <a:solidFill>
                  <a:srgbClr val="CCCCCC"/>
                </a:solidFill>
                <a:effectLst/>
                <a:latin typeface="-apple-system"/>
              </a:rPr>
              <a:t>Copy the </a:t>
            </a:r>
            <a:r>
              <a:rPr lang="en-US" b="1" i="0" dirty="0">
                <a:solidFill>
                  <a:srgbClr val="CCCCCC"/>
                </a:solidFill>
                <a:effectLst/>
                <a:latin typeface="-apple-system"/>
              </a:rPr>
              <a:t>API key</a:t>
            </a:r>
            <a:r>
              <a:rPr lang="en-US" b="0" i="0" dirty="0">
                <a:solidFill>
                  <a:srgbClr val="CCCCCC"/>
                </a:solidFill>
                <a:effectLst/>
                <a:latin typeface="-apple-system"/>
              </a:rPr>
              <a:t> and </a:t>
            </a:r>
            <a:r>
              <a:rPr lang="en-US" b="1" i="0" dirty="0">
                <a:solidFill>
                  <a:srgbClr val="CCCCCC"/>
                </a:solidFill>
                <a:effectLst/>
                <a:latin typeface="-apple-system"/>
              </a:rPr>
              <a:t>endpoint URL</a:t>
            </a:r>
            <a:r>
              <a:rPr lang="en-US" b="0" i="0" dirty="0">
                <a:solidFill>
                  <a:srgbClr val="CCCCCC"/>
                </a:solidFill>
                <a:effectLst/>
                <a:latin typeface="-apple-system"/>
              </a:rPr>
              <a:t> for later use.</a:t>
            </a:r>
          </a:p>
          <a:p>
            <a:pPr algn="l">
              <a:buFont typeface="+mj-lt"/>
              <a:buAutoNum type="arabicPeriod"/>
            </a:pPr>
            <a:r>
              <a:rPr lang="en-US" b="1" i="0" dirty="0">
                <a:solidFill>
                  <a:srgbClr val="CCCCCC"/>
                </a:solidFill>
                <a:effectLst/>
                <a:latin typeface="-apple-system"/>
              </a:rPr>
              <a:t>Deploy the Model</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Deploy GPT-4o by navigating to the </a:t>
            </a:r>
            <a:r>
              <a:rPr lang="en-US" b="1" i="0" dirty="0">
                <a:solidFill>
                  <a:srgbClr val="CCCCCC"/>
                </a:solidFill>
                <a:effectLst/>
                <a:latin typeface="-apple-system"/>
              </a:rPr>
              <a:t>Model deployments</a:t>
            </a:r>
            <a:r>
              <a:rPr lang="en-US" b="0" i="0" dirty="0">
                <a:solidFill>
                  <a:srgbClr val="CCCCCC"/>
                </a:solidFill>
                <a:effectLst/>
                <a:latin typeface="-apple-system"/>
              </a:rPr>
              <a:t> section, selecting GPT-4, and following the deployment steps.</a:t>
            </a:r>
          </a:p>
          <a:p>
            <a:pPr algn="l">
              <a:spcBef>
                <a:spcPts val="1800"/>
              </a:spcBef>
              <a:spcAft>
                <a:spcPts val="1200"/>
              </a:spcAft>
            </a:pPr>
            <a:r>
              <a:rPr lang="en-US" b="1" i="0" dirty="0">
                <a:solidFill>
                  <a:srgbClr val="CCCCCC"/>
                </a:solidFill>
                <a:effectLst/>
                <a:latin typeface="-apple-system"/>
              </a:rPr>
              <a:t>Step 2: Prepare Client Data for Analysis</a:t>
            </a:r>
          </a:p>
          <a:p>
            <a:pPr algn="l">
              <a:buFont typeface="Arial" panose="020B0604020202020204" pitchFamily="34" charset="0"/>
              <a:buChar char="•"/>
            </a:pPr>
            <a:r>
              <a:rPr lang="en-US" b="1" i="0" dirty="0">
                <a:solidFill>
                  <a:srgbClr val="CCCCCC"/>
                </a:solidFill>
                <a:effectLst/>
                <a:latin typeface="-apple-system"/>
              </a:rPr>
              <a:t>Data Format</a:t>
            </a:r>
            <a:r>
              <a:rPr lang="en-US" b="0" i="0" dirty="0">
                <a:solidFill>
                  <a:srgbClr val="CCCCCC"/>
                </a:solidFill>
                <a:effectLst/>
                <a:latin typeface="-apple-system"/>
              </a:rPr>
              <a:t>: For the Chat Playground, it’s best to prepare data in a structured, readable format, such as JSON snippets or summarized text entries.</a:t>
            </a:r>
          </a:p>
          <a:p>
            <a:pPr algn="l">
              <a:buFont typeface="Arial" panose="020B0604020202020204" pitchFamily="34" charset="0"/>
              <a:buChar char="•"/>
            </a:pPr>
            <a:r>
              <a:rPr lang="en-US" b="1" i="0" dirty="0">
                <a:solidFill>
                  <a:srgbClr val="CCCCCC"/>
                </a:solidFill>
                <a:effectLst/>
                <a:latin typeface="-apple-system"/>
              </a:rPr>
              <a:t>Data Privacy</a:t>
            </a:r>
            <a:r>
              <a:rPr lang="en-US" b="0" i="0" dirty="0">
                <a:solidFill>
                  <a:srgbClr val="CCCCCC"/>
                </a:solidFill>
                <a:effectLst/>
                <a:latin typeface="-apple-system"/>
              </a:rPr>
              <a:t>: Minimize sensitive information. Aggregate or anonymize details if possible to align with best practices for data privacy.</a:t>
            </a:r>
          </a:p>
          <a:p>
            <a:pPr algn="l">
              <a:spcBef>
                <a:spcPts val="1800"/>
              </a:spcBef>
              <a:spcAft>
                <a:spcPts val="1200"/>
              </a:spcAft>
            </a:pPr>
            <a:r>
              <a:rPr lang="en-US" b="1" i="0" dirty="0">
                <a:solidFill>
                  <a:srgbClr val="CCCCCC"/>
                </a:solidFill>
                <a:effectLst/>
                <a:latin typeface="-apple-system"/>
              </a:rPr>
              <a:t>Step 3: Access the Chat Playground</a:t>
            </a:r>
          </a:p>
          <a:p>
            <a:pPr algn="l">
              <a:buFont typeface="+mj-lt"/>
              <a:buAutoNum type="arabicPeriod"/>
            </a:pPr>
            <a:r>
              <a:rPr lang="en-US" b="1" i="0" dirty="0">
                <a:solidFill>
                  <a:srgbClr val="CCCCCC"/>
                </a:solidFill>
                <a:effectLst/>
                <a:latin typeface="-apple-system"/>
              </a:rPr>
              <a:t>Navigate to the Chat Playground</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In the Azure OpenAI resource, select </a:t>
            </a:r>
            <a:r>
              <a:rPr lang="en-US" b="1" i="0" dirty="0">
                <a:solidFill>
                  <a:srgbClr val="CCCCCC"/>
                </a:solidFill>
                <a:effectLst/>
                <a:latin typeface="-apple-system"/>
              </a:rPr>
              <a:t>Chat Playground</a:t>
            </a:r>
            <a:r>
              <a:rPr lang="en-US" b="0" i="0" dirty="0">
                <a:solidFill>
                  <a:srgbClr val="CCCCCC"/>
                </a:solidFill>
                <a:effectLst/>
                <a:latin typeface="-apple-system"/>
              </a:rPr>
              <a:t> under the model section.</a:t>
            </a:r>
          </a:p>
          <a:p>
            <a:pPr marL="742950" lvl="1" indent="-285750" algn="l">
              <a:buFont typeface="+mj-lt"/>
              <a:buAutoNum type="arabicPeriod"/>
            </a:pPr>
            <a:r>
              <a:rPr lang="en-US" b="0" i="0" dirty="0">
                <a:solidFill>
                  <a:srgbClr val="CCCCCC"/>
                </a:solidFill>
                <a:effectLst/>
                <a:latin typeface="-apple-system"/>
              </a:rPr>
              <a:t>Choose </a:t>
            </a:r>
            <a:r>
              <a:rPr lang="en-US" b="1" i="0" dirty="0">
                <a:solidFill>
                  <a:srgbClr val="CCCCCC"/>
                </a:solidFill>
                <a:effectLst/>
                <a:latin typeface="-apple-system"/>
              </a:rPr>
              <a:t>GPT-4o</a:t>
            </a:r>
            <a:r>
              <a:rPr lang="en-US" b="0" i="0" dirty="0">
                <a:solidFill>
                  <a:srgbClr val="CCCCCC"/>
                </a:solidFill>
                <a:effectLst/>
                <a:latin typeface="-apple-system"/>
              </a:rPr>
              <a:t> as the model in use.</a:t>
            </a:r>
          </a:p>
          <a:p>
            <a:pPr algn="l">
              <a:buFont typeface="+mj-lt"/>
              <a:buAutoNum type="arabicPeriod"/>
            </a:pPr>
            <a:r>
              <a:rPr lang="en-US" b="1" i="0" dirty="0">
                <a:solidFill>
                  <a:srgbClr val="CCCCCC"/>
                </a:solidFill>
                <a:effectLst/>
                <a:latin typeface="-apple-system"/>
              </a:rPr>
              <a:t>Input Data for Processing</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Click Add data source.</a:t>
            </a:r>
          </a:p>
          <a:p>
            <a:pPr marL="742950" lvl="1" indent="-285750" algn="l">
              <a:buFont typeface="+mj-lt"/>
              <a:buAutoNum type="arabicPeriod"/>
            </a:pPr>
            <a:r>
              <a:rPr lang="en-US" b="0" i="0" dirty="0">
                <a:solidFill>
                  <a:srgbClr val="CCCCCC"/>
                </a:solidFill>
                <a:effectLst/>
                <a:latin typeface="-apple-system"/>
              </a:rPr>
              <a:t>In the Select data source dropdown select Azure Blog Storage (preview)</a:t>
            </a:r>
          </a:p>
          <a:p>
            <a:pPr marL="742950" lvl="1" indent="-285750" algn="l">
              <a:buFont typeface="+mj-lt"/>
              <a:buAutoNum type="arabicPeriod"/>
            </a:pPr>
            <a:r>
              <a:rPr lang="en-US" b="0" i="0" dirty="0">
                <a:solidFill>
                  <a:srgbClr val="CCCCCC"/>
                </a:solidFill>
                <a:effectLst/>
                <a:latin typeface="-apple-system"/>
              </a:rPr>
              <a:t>In the Select Azure Blob Storage resource dropdown select </a:t>
            </a:r>
            <a:r>
              <a:rPr lang="en-US" b="0" i="0" dirty="0" err="1">
                <a:solidFill>
                  <a:srgbClr val="CCCCCC"/>
                </a:solidFill>
                <a:effectLst/>
                <a:latin typeface="-apple-system"/>
              </a:rPr>
              <a:t>pdmaistorage</a:t>
            </a:r>
            <a:endParaRPr lang="en-US" b="0" i="0" dirty="0">
              <a:solidFill>
                <a:srgbClr val="CCCCCC"/>
              </a:solidFill>
              <a:effectLst/>
              <a:latin typeface="-apple-system"/>
            </a:endParaRPr>
          </a:p>
          <a:p>
            <a:pPr marL="742950" lvl="1" indent="-285750" algn="l">
              <a:buFont typeface="+mj-lt"/>
              <a:buAutoNum type="arabicPeriod"/>
            </a:pPr>
            <a:r>
              <a:rPr lang="en-US" b="0" i="0" dirty="0">
                <a:solidFill>
                  <a:srgbClr val="CCCCCC"/>
                </a:solidFill>
                <a:effectLst/>
                <a:latin typeface="-apple-system"/>
              </a:rPr>
              <a:t>In the Select storge container drop-down select </a:t>
            </a:r>
            <a:r>
              <a:rPr lang="en-US" b="0" i="0" dirty="0" err="1">
                <a:solidFill>
                  <a:srgbClr val="CCCCCC"/>
                </a:solidFill>
                <a:effectLst/>
                <a:latin typeface="-apple-system"/>
              </a:rPr>
              <a:t>fileupload-clientdat</a:t>
            </a:r>
            <a:endParaRPr lang="en-US" b="0" i="0" dirty="0">
              <a:solidFill>
                <a:srgbClr val="CCCCCC"/>
              </a:solidFill>
              <a:effectLst/>
              <a:latin typeface="-apple-system"/>
            </a:endParaRPr>
          </a:p>
          <a:p>
            <a:pPr marL="742950" lvl="1" indent="-285750" algn="l">
              <a:buFont typeface="+mj-lt"/>
              <a:buAutoNum type="arabicPeriod"/>
            </a:pPr>
            <a:r>
              <a:rPr lang="en-US" b="0" i="0" dirty="0">
                <a:solidFill>
                  <a:srgbClr val="CCCCCC"/>
                </a:solidFill>
                <a:effectLst/>
                <a:latin typeface="-apple-system"/>
              </a:rPr>
              <a:t>Below the Select Azure AI Search </a:t>
            </a:r>
            <a:r>
              <a:rPr lang="en-US" b="0" i="0" dirty="0" err="1">
                <a:solidFill>
                  <a:srgbClr val="CCCCCC"/>
                </a:solidFill>
                <a:effectLst/>
                <a:latin typeface="-apple-system"/>
              </a:rPr>
              <a:t>resrouce</a:t>
            </a:r>
            <a:r>
              <a:rPr lang="en-US" b="0" i="0" dirty="0">
                <a:solidFill>
                  <a:srgbClr val="CCCCCC"/>
                </a:solidFill>
                <a:effectLst/>
                <a:latin typeface="-apple-system"/>
              </a:rPr>
              <a:t> drop-down click Create a new Azure AI Search resource.</a:t>
            </a:r>
          </a:p>
          <a:p>
            <a:pPr marL="742950" lvl="1" indent="-285750" algn="l">
              <a:buFont typeface="+mj-lt"/>
              <a:buAutoNum type="arabicPeriod"/>
            </a:pPr>
            <a:r>
              <a:rPr lang="en-US" b="0" i="0" dirty="0">
                <a:solidFill>
                  <a:srgbClr val="CCCCCC"/>
                </a:solidFill>
                <a:effectLst/>
                <a:latin typeface="-apple-system"/>
              </a:rPr>
              <a:t>On the create a search service page select the AOAI </a:t>
            </a:r>
            <a:r>
              <a:rPr lang="en-US" b="0" i="0" dirty="0" err="1">
                <a:solidFill>
                  <a:srgbClr val="CCCCCC"/>
                </a:solidFill>
                <a:effectLst/>
                <a:latin typeface="-apple-system"/>
              </a:rPr>
              <a:t>reource</a:t>
            </a:r>
            <a:r>
              <a:rPr lang="en-US" b="0" i="0" dirty="0">
                <a:solidFill>
                  <a:srgbClr val="CCCCCC"/>
                </a:solidFill>
                <a:effectLst/>
                <a:latin typeface="-apple-system"/>
              </a:rPr>
              <a:t> group.</a:t>
            </a:r>
          </a:p>
          <a:p>
            <a:pPr marL="742950" lvl="1" indent="-285750" algn="l">
              <a:buFont typeface="+mj-lt"/>
              <a:buAutoNum type="arabicPeriod"/>
            </a:pPr>
            <a:r>
              <a:rPr lang="en-US" b="0" i="0" dirty="0">
                <a:solidFill>
                  <a:srgbClr val="CCCCCC"/>
                </a:solidFill>
                <a:effectLst/>
                <a:latin typeface="-apple-system"/>
              </a:rPr>
              <a:t>Enter </a:t>
            </a:r>
            <a:r>
              <a:rPr lang="en-US" b="0" i="0" dirty="0" err="1">
                <a:solidFill>
                  <a:srgbClr val="CCCCCC"/>
                </a:solidFill>
                <a:effectLst/>
                <a:latin typeface="-apple-system"/>
              </a:rPr>
              <a:t>pdmsearchai</a:t>
            </a:r>
            <a:r>
              <a:rPr lang="en-US" b="0" i="0" dirty="0">
                <a:solidFill>
                  <a:srgbClr val="CCCCCC"/>
                </a:solidFill>
                <a:effectLst/>
                <a:latin typeface="-apple-system"/>
              </a:rPr>
              <a:t> as the Service name.</a:t>
            </a:r>
          </a:p>
          <a:p>
            <a:pPr marL="742950" lvl="1" indent="-285750" algn="l">
              <a:buFont typeface="+mj-lt"/>
              <a:buAutoNum type="arabicPeriod"/>
            </a:pPr>
            <a:r>
              <a:rPr lang="en-US" b="0" i="0" dirty="0">
                <a:solidFill>
                  <a:srgbClr val="CCCCCC"/>
                </a:solidFill>
                <a:effectLst/>
                <a:latin typeface="-apple-system"/>
              </a:rPr>
              <a:t>Enter West US as the Location</a:t>
            </a:r>
          </a:p>
          <a:p>
            <a:pPr marL="742950" lvl="1" indent="-285750" algn="l">
              <a:buFont typeface="+mj-lt"/>
              <a:buAutoNum type="arabicPeriod"/>
            </a:pPr>
            <a:r>
              <a:rPr lang="en-US" b="0" i="0" dirty="0">
                <a:solidFill>
                  <a:srgbClr val="CCCCCC"/>
                </a:solidFill>
                <a:effectLst/>
                <a:latin typeface="-apple-system"/>
              </a:rPr>
              <a:t>Change the pricing tier to Basic</a:t>
            </a:r>
          </a:p>
          <a:p>
            <a:pPr marL="742950" lvl="1" indent="-285750" algn="l">
              <a:buFont typeface="+mj-lt"/>
              <a:buAutoNum type="arabicPeriod"/>
            </a:pPr>
            <a:r>
              <a:rPr lang="en-US" b="0" i="0" dirty="0">
                <a:solidFill>
                  <a:srgbClr val="CCCCCC"/>
                </a:solidFill>
                <a:effectLst/>
                <a:latin typeface="-apple-system"/>
              </a:rPr>
              <a:t>Click Review and Create</a:t>
            </a:r>
          </a:p>
          <a:p>
            <a:pPr marL="742950" lvl="1" indent="-285750" algn="l">
              <a:buFont typeface="+mj-lt"/>
              <a:buAutoNum type="arabicPeriod"/>
            </a:pPr>
            <a:r>
              <a:rPr lang="en-US" b="0" i="0" dirty="0">
                <a:solidFill>
                  <a:srgbClr val="CCCCCC"/>
                </a:solidFill>
                <a:effectLst/>
                <a:latin typeface="-apple-system"/>
              </a:rPr>
              <a:t>Click Create</a:t>
            </a:r>
          </a:p>
          <a:p>
            <a:pPr marL="742950" lvl="1" indent="-285750" algn="l">
              <a:buFont typeface="+mj-lt"/>
              <a:buAutoNum type="arabicPeriod"/>
            </a:pPr>
            <a:r>
              <a:rPr lang="en-US" b="0" i="0" dirty="0">
                <a:solidFill>
                  <a:srgbClr val="CCCCCC"/>
                </a:solidFill>
                <a:effectLst/>
                <a:latin typeface="-apple-system"/>
              </a:rPr>
              <a:t>back on the Add data page click the refresh button next to the Select Azure AI Search resource drop-down</a:t>
            </a:r>
          </a:p>
          <a:p>
            <a:pPr marL="742950" lvl="1" indent="-285750" algn="l">
              <a:buFont typeface="+mj-lt"/>
              <a:buAutoNum type="arabicPeriod"/>
            </a:pPr>
            <a:r>
              <a:rPr lang="en-US" b="0" i="0" dirty="0">
                <a:solidFill>
                  <a:srgbClr val="CCCCCC"/>
                </a:solidFill>
                <a:effectLst/>
                <a:latin typeface="-apple-system"/>
              </a:rPr>
              <a:t>Select </a:t>
            </a:r>
            <a:r>
              <a:rPr lang="en-US" b="0" i="0" dirty="0" err="1">
                <a:solidFill>
                  <a:srgbClr val="CCCCCC"/>
                </a:solidFill>
                <a:effectLst/>
                <a:latin typeface="-apple-system"/>
              </a:rPr>
              <a:t>pdmsearchai</a:t>
            </a:r>
            <a:r>
              <a:rPr lang="en-US" b="0" i="0" dirty="0">
                <a:solidFill>
                  <a:srgbClr val="CCCCCC"/>
                </a:solidFill>
                <a:effectLst/>
                <a:latin typeface="-apple-system"/>
              </a:rPr>
              <a:t> in the Azure AI Search resource drop-down</a:t>
            </a:r>
          </a:p>
          <a:p>
            <a:pPr marL="742950" lvl="1" indent="-285750" algn="l">
              <a:buFont typeface="+mj-lt"/>
              <a:buAutoNum type="arabicPeriod"/>
            </a:pPr>
            <a:r>
              <a:rPr lang="en-US" b="0" i="0" dirty="0">
                <a:solidFill>
                  <a:srgbClr val="CCCCCC"/>
                </a:solidFill>
                <a:effectLst/>
                <a:latin typeface="-apple-system"/>
              </a:rPr>
              <a:t>enter </a:t>
            </a:r>
            <a:r>
              <a:rPr lang="en-US" b="0" i="0" dirty="0" err="1">
                <a:solidFill>
                  <a:srgbClr val="CCCCCC"/>
                </a:solidFill>
                <a:effectLst/>
                <a:latin typeface="-apple-system"/>
              </a:rPr>
              <a:t>uploadedfiles</a:t>
            </a:r>
            <a:r>
              <a:rPr lang="en-US" b="0" i="0" dirty="0">
                <a:solidFill>
                  <a:srgbClr val="CCCCCC"/>
                </a:solidFill>
                <a:effectLst/>
                <a:latin typeface="-apple-system"/>
              </a:rPr>
              <a:t> as the Index Name</a:t>
            </a:r>
          </a:p>
          <a:p>
            <a:pPr marL="742950" lvl="1" indent="-285750" algn="l">
              <a:buFont typeface="+mj-lt"/>
              <a:buAutoNum type="arabicPeriod"/>
            </a:pPr>
            <a:r>
              <a:rPr lang="en-US" b="0" i="0" dirty="0">
                <a:solidFill>
                  <a:srgbClr val="CCCCCC"/>
                </a:solidFill>
                <a:effectLst/>
                <a:latin typeface="-apple-system"/>
              </a:rPr>
              <a:t>Leave Indexer schedule set to Once</a:t>
            </a:r>
          </a:p>
          <a:p>
            <a:pPr marL="742950" lvl="1" indent="-285750" algn="l">
              <a:buFont typeface="+mj-lt"/>
              <a:buAutoNum type="arabicPeriod"/>
            </a:pPr>
            <a:r>
              <a:rPr lang="en-US" b="0" i="0" dirty="0">
                <a:solidFill>
                  <a:srgbClr val="CCCCCC"/>
                </a:solidFill>
                <a:effectLst/>
                <a:latin typeface="-apple-system"/>
              </a:rPr>
              <a:t>Click Next</a:t>
            </a:r>
          </a:p>
          <a:p>
            <a:pPr marL="742950" lvl="1" indent="-285750" algn="l">
              <a:buFont typeface="+mj-lt"/>
              <a:buAutoNum type="arabicPeriod"/>
            </a:pPr>
            <a:r>
              <a:rPr lang="en-US" b="0" i="0" dirty="0">
                <a:solidFill>
                  <a:srgbClr val="CCCCCC"/>
                </a:solidFill>
                <a:effectLst/>
                <a:latin typeface="-apple-system"/>
              </a:rPr>
              <a:t>Click Next on the Data management page</a:t>
            </a:r>
          </a:p>
          <a:p>
            <a:pPr marL="742950" lvl="1" indent="-285750" algn="l">
              <a:buFont typeface="+mj-lt"/>
              <a:buAutoNum type="arabicPeriod"/>
            </a:pPr>
            <a:r>
              <a:rPr lang="en-US" b="0" i="0" dirty="0">
                <a:solidFill>
                  <a:srgbClr val="CCCCCC"/>
                </a:solidFill>
                <a:effectLst/>
                <a:latin typeface="-apple-system"/>
              </a:rPr>
              <a:t>On the Data connection page Select API key</a:t>
            </a:r>
          </a:p>
          <a:p>
            <a:pPr marL="742950" lvl="1" indent="-285750" algn="l">
              <a:buFont typeface="+mj-lt"/>
              <a:buAutoNum type="arabicPeriod"/>
            </a:pPr>
            <a:r>
              <a:rPr lang="en-US" b="0" i="0" dirty="0">
                <a:solidFill>
                  <a:srgbClr val="CCCCCC"/>
                </a:solidFill>
                <a:effectLst/>
                <a:latin typeface="-apple-system"/>
              </a:rPr>
              <a:t>Click Next</a:t>
            </a:r>
          </a:p>
          <a:p>
            <a:pPr marL="742950" lvl="1" indent="-285750" algn="l">
              <a:buFont typeface="+mj-lt"/>
              <a:buAutoNum type="arabicPeriod"/>
            </a:pPr>
            <a:r>
              <a:rPr lang="en-US" b="0" i="0" dirty="0">
                <a:solidFill>
                  <a:srgbClr val="CCCCCC"/>
                </a:solidFill>
                <a:effectLst/>
                <a:latin typeface="-apple-system"/>
              </a:rPr>
              <a:t>On the Review and finish page click Save and close</a:t>
            </a:r>
          </a:p>
          <a:p>
            <a:pPr marL="742950" lvl="1" indent="-285750" algn="l">
              <a:buFont typeface="+mj-lt"/>
              <a:buAutoNum type="arabicPeriod"/>
            </a:pPr>
            <a:r>
              <a:rPr lang="en-US" b="1" i="0" dirty="0">
                <a:solidFill>
                  <a:srgbClr val="CCCCCC"/>
                </a:solidFill>
                <a:effectLst/>
                <a:latin typeface="-apple-system"/>
              </a:rPr>
              <a:t>Example Prompt</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Analyze the provided transaction data. Summarize key trends in sector performance, identify any patterns in buying or selling behavior, and provide an overall sentiment analysis for the client’s portfolio." </a:t>
            </a:r>
          </a:p>
          <a:p>
            <a:pPr algn="l">
              <a:buFont typeface="+mj-lt"/>
              <a:buAutoNum type="arabicPeriod"/>
            </a:pPr>
            <a:r>
              <a:rPr lang="en-US" b="1" i="0" dirty="0">
                <a:solidFill>
                  <a:srgbClr val="CCCCCC"/>
                </a:solidFill>
                <a:effectLst/>
                <a:latin typeface="-apple-system"/>
              </a:rPr>
              <a:t>Ask for Insights</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After providing the client data, add a request </a:t>
            </a:r>
            <a:r>
              <a:rPr lang="en-US" b="0" i="0" dirty="0" err="1">
                <a:solidFill>
                  <a:srgbClr val="CCCCCC"/>
                </a:solidFill>
                <a:effectLst/>
                <a:latin typeface="-apple-system"/>
              </a:rPr>
              <a:t>like:Please</a:t>
            </a:r>
            <a:r>
              <a:rPr lang="en-US" b="0" i="0" dirty="0">
                <a:solidFill>
                  <a:srgbClr val="CCCCCC"/>
                </a:solidFill>
                <a:effectLst/>
                <a:latin typeface="-apple-system"/>
              </a:rPr>
              <a:t> provide insights on sector trends, buying and selling behavior, and the overall sentiment of this transaction. </a:t>
            </a:r>
          </a:p>
          <a:p>
            <a:pPr marL="742950" lvl="1" indent="-285750" algn="l">
              <a:buFont typeface="+mj-lt"/>
              <a:buAutoNum type="arabicPeriod"/>
            </a:pPr>
            <a:r>
              <a:rPr lang="en-US" b="0" i="0" dirty="0">
                <a:solidFill>
                  <a:srgbClr val="CCCCCC"/>
                </a:solidFill>
                <a:effectLst/>
                <a:latin typeface="-apple-system"/>
              </a:rPr>
              <a:t>The Chat Playground will generate responses based on the data, offering insights on patterns, sector performance, or sentiment for each entry.</a:t>
            </a:r>
          </a:p>
          <a:p>
            <a:pPr algn="l">
              <a:spcBef>
                <a:spcPts val="1800"/>
              </a:spcBef>
              <a:spcAft>
                <a:spcPts val="1200"/>
              </a:spcAft>
            </a:pPr>
            <a:r>
              <a:rPr lang="en-US" b="1" i="0" dirty="0">
                <a:solidFill>
                  <a:srgbClr val="CCCCCC"/>
                </a:solidFill>
                <a:effectLst/>
                <a:latin typeface="-apple-system"/>
              </a:rPr>
              <a:t>Step 4: Review and Store Insights</a:t>
            </a:r>
          </a:p>
          <a:p>
            <a:pPr algn="l">
              <a:buFont typeface="Arial" panose="020B0604020202020204" pitchFamily="34" charset="0"/>
              <a:buChar char="•"/>
            </a:pPr>
            <a:r>
              <a:rPr lang="en-US" b="1" i="0" dirty="0">
                <a:solidFill>
                  <a:srgbClr val="CCCCCC"/>
                </a:solidFill>
                <a:effectLst/>
                <a:latin typeface="-apple-system"/>
              </a:rPr>
              <a:t>Copy Results</a:t>
            </a:r>
            <a:r>
              <a:rPr lang="en-US" b="0" i="0" dirty="0">
                <a:solidFill>
                  <a:srgbClr val="CCCCCC"/>
                </a:solidFill>
                <a:effectLst/>
                <a:latin typeface="-apple-system"/>
              </a:rPr>
              <a:t>: Copy the insights generated for each transaction.</a:t>
            </a:r>
          </a:p>
          <a:p>
            <a:pPr algn="l">
              <a:buFont typeface="Arial" panose="020B0604020202020204" pitchFamily="34" charset="0"/>
              <a:buChar char="•"/>
            </a:pPr>
            <a:r>
              <a:rPr lang="en-US" b="1" i="0" dirty="0">
                <a:solidFill>
                  <a:srgbClr val="CCCCCC"/>
                </a:solidFill>
                <a:effectLst/>
                <a:latin typeface="-apple-system"/>
              </a:rPr>
              <a:t>Document</a:t>
            </a:r>
            <a:r>
              <a:rPr lang="en-US" b="0" i="0" dirty="0">
                <a:solidFill>
                  <a:srgbClr val="CCCCCC"/>
                </a:solidFill>
                <a:effectLst/>
                <a:latin typeface="-apple-system"/>
              </a:rPr>
              <a:t>: Record responses in your data repository (e.g., add insights to a new column in your CSV or save to a database) for further reporting or visualization.</a:t>
            </a:r>
          </a:p>
          <a:p>
            <a:pPr algn="l">
              <a:spcBef>
                <a:spcPts val="1800"/>
              </a:spcBef>
              <a:spcAft>
                <a:spcPts val="1200"/>
              </a:spcAft>
            </a:pPr>
            <a:r>
              <a:rPr lang="en-US" b="1" i="0" dirty="0">
                <a:solidFill>
                  <a:srgbClr val="CCCCCC"/>
                </a:solidFill>
                <a:effectLst/>
                <a:latin typeface="-apple-system"/>
              </a:rPr>
              <a:t>Tips for Using the Chat Playground Efficiently</a:t>
            </a:r>
          </a:p>
          <a:p>
            <a:pPr algn="l">
              <a:buFont typeface="Arial" panose="020B0604020202020204" pitchFamily="34" charset="0"/>
              <a:buChar char="•"/>
            </a:pPr>
            <a:r>
              <a:rPr lang="en-US" b="1" i="0" dirty="0">
                <a:solidFill>
                  <a:srgbClr val="CCCCCC"/>
                </a:solidFill>
                <a:effectLst/>
                <a:latin typeface="-apple-system"/>
              </a:rPr>
              <a:t>Data Batching</a:t>
            </a:r>
            <a:r>
              <a:rPr lang="en-US" b="0" i="0" dirty="0">
                <a:solidFill>
                  <a:srgbClr val="CCCCCC"/>
                </a:solidFill>
                <a:effectLst/>
                <a:latin typeface="-apple-system"/>
              </a:rPr>
              <a:t>: Combine multiple entries for sector-wide analysis to reduce prompt entries and save time.</a:t>
            </a:r>
          </a:p>
          <a:p>
            <a:pPr algn="l">
              <a:buFont typeface="Arial" panose="020B0604020202020204" pitchFamily="34" charset="0"/>
              <a:buChar char="•"/>
            </a:pPr>
            <a:r>
              <a:rPr lang="en-US" b="1" i="0" dirty="0">
                <a:solidFill>
                  <a:srgbClr val="CCCCCC"/>
                </a:solidFill>
                <a:effectLst/>
                <a:latin typeface="-apple-system"/>
              </a:rPr>
              <a:t>Use Summarized Prompts</a:t>
            </a:r>
            <a:r>
              <a:rPr lang="en-US" b="0" i="0" dirty="0">
                <a:solidFill>
                  <a:srgbClr val="CCCCCC"/>
                </a:solidFill>
                <a:effectLst/>
                <a:latin typeface="-apple-system"/>
              </a:rPr>
              <a:t>: Request high-level insights, such as trends across sectors, to avoid sending large data in individual entries.</a:t>
            </a:r>
          </a:p>
          <a:p>
            <a:pPr algn="l">
              <a:buFont typeface="Arial" panose="020B0604020202020204" pitchFamily="34" charset="0"/>
              <a:buChar char="•"/>
            </a:pPr>
            <a:r>
              <a:rPr lang="en-US" b="1" i="0" dirty="0">
                <a:solidFill>
                  <a:srgbClr val="CCCCCC"/>
                </a:solidFill>
                <a:effectLst/>
                <a:latin typeface="-apple-system"/>
              </a:rPr>
              <a:t>Automate</a:t>
            </a:r>
            <a:r>
              <a:rPr lang="en-US" b="0" i="0" dirty="0">
                <a:solidFill>
                  <a:srgbClr val="CCCCCC"/>
                </a:solidFill>
                <a:effectLst/>
                <a:latin typeface="-apple-system"/>
              </a:rPr>
              <a:t>: For large datasets, consider switching to an API-based process in the future, but the Chat Playground offers an accessible starting point for manual data analysis.</a:t>
            </a:r>
          </a:p>
          <a:p>
            <a:pPr algn="l">
              <a:spcBef>
                <a:spcPts val="1800"/>
              </a:spcBef>
              <a:spcAft>
                <a:spcPts val="1200"/>
              </a:spcAft>
            </a:pPr>
            <a:r>
              <a:rPr lang="en-US" b="1" i="0" dirty="0">
                <a:solidFill>
                  <a:srgbClr val="CCCCCC"/>
                </a:solidFill>
                <a:effectLst/>
                <a:latin typeface="-apple-system"/>
              </a:rPr>
              <a:t>Compliance and Privacy Advantages</a:t>
            </a:r>
          </a:p>
          <a:p>
            <a:pPr algn="l">
              <a:spcAft>
                <a:spcPts val="1200"/>
              </a:spcAft>
            </a:pPr>
            <a:r>
              <a:rPr lang="en-US" b="0" i="0" dirty="0">
                <a:solidFill>
                  <a:srgbClr val="CCCCCC"/>
                </a:solidFill>
                <a:effectLst/>
                <a:latin typeface="-apple-system"/>
              </a:rPr>
              <a:t>By processing data within </a:t>
            </a:r>
            <a:r>
              <a:rPr lang="en-US" b="1" i="0" dirty="0">
                <a:solidFill>
                  <a:srgbClr val="CCCCCC"/>
                </a:solidFill>
                <a:effectLst/>
                <a:latin typeface="-apple-system"/>
              </a:rPr>
              <a:t>Azure OpenAI’s Chat Playground</a:t>
            </a:r>
            <a:r>
              <a:rPr lang="en-US" b="0" i="0" dirty="0">
                <a:solidFill>
                  <a:srgbClr val="CCCCCC"/>
                </a:solidFill>
                <a:effectLst/>
                <a:latin typeface="-apple-system"/>
              </a:rPr>
              <a:t>, data remains private, is not retained for model training, and benefits from Azure’s secure infrastructure. This method provides control over data visibility and ensures compliance with privacy standards.</a:t>
            </a:r>
          </a:p>
          <a:p>
            <a:pPr algn="l">
              <a:spcAft>
                <a:spcPts val="1200"/>
              </a:spcAft>
            </a:pPr>
            <a:r>
              <a:rPr lang="en-US" b="0" i="0" dirty="0">
                <a:solidFill>
                  <a:srgbClr val="CCCCCC"/>
                </a:solidFill>
                <a:effectLst/>
                <a:latin typeface="-apple-system"/>
              </a:rPr>
              <a:t>Using the Chat Playground with GPT-4o in Azure OpenAI gives a quick, compliant solution for client data analysis, combining ease of access with robust data security. If you need more automation or further controls, you can expand to the API setup or explore Azure’s data management tools.</a:t>
            </a: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47</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AI and cloud technologies requires a commitment to ethical practices, stringent security measures, and a proactive organizational culture. As these technologies become more integrated into daily operations, it’s crucial to align with principles that promote transparency, fairness, and accountability. In finance, this focus extends to upholding industry standards and regulatory requirements that protect client data and maintain trust.</a:t>
            </a:r>
          </a:p>
          <a:p>
            <a:pPr>
              <a:buFont typeface="Arial" panose="020B0604020202020204" pitchFamily="34" charset="0"/>
              <a:buChar char="•"/>
            </a:pPr>
            <a:r>
              <a:rPr lang="en-US" b="1" dirty="0"/>
              <a:t>Ethics in AI</a:t>
            </a:r>
            <a:br>
              <a:rPr lang="en-US" dirty="0"/>
            </a:br>
            <a:r>
              <a:rPr lang="en-US" dirty="0" err="1"/>
              <a:t>AI</a:t>
            </a:r>
            <a:r>
              <a:rPr lang="en-US" dirty="0"/>
              <a:t> ethics emphasize the need for fair, transparent, and unbiased AI systems. These guidelines aim to prevent misuse of AI in decision-making and ensure responsible applications that build trust.</a:t>
            </a:r>
          </a:p>
          <a:p>
            <a:pPr>
              <a:buFont typeface="Arial" panose="020B0604020202020204" pitchFamily="34" charset="0"/>
              <a:buChar char="•"/>
            </a:pPr>
            <a:r>
              <a:rPr lang="en-US" b="1" dirty="0"/>
              <a:t>Cloud Security &amp; Compliance</a:t>
            </a:r>
            <a:br>
              <a:rPr lang="en-US" dirty="0"/>
            </a:br>
            <a:r>
              <a:rPr lang="en-US" dirty="0"/>
              <a:t>Cloud security involves protecting data from breaches and unauthorized access, while compliance ensures alignment with industry regulations, a vital aspect in sectors like finance where data sensitivity is paramount.</a:t>
            </a:r>
          </a:p>
          <a:p>
            <a:pPr>
              <a:buFont typeface="Arial" panose="020B0604020202020204" pitchFamily="34" charset="0"/>
              <a:buChar char="•"/>
            </a:pPr>
            <a:r>
              <a:rPr lang="en-US" b="1" dirty="0"/>
              <a:t>Data Privacy and Regulatory Standards</a:t>
            </a:r>
            <a:br>
              <a:rPr lang="en-US" dirty="0"/>
            </a:br>
            <a:r>
              <a:rPr lang="en-US" dirty="0"/>
              <a:t>Maintaining privacy and regulatory adherence is crucial, especially in regulated industries. This involves securing sensitive information and meeting legal expectations to safeguard customer data.</a:t>
            </a:r>
          </a:p>
          <a:p>
            <a:pPr>
              <a:buFont typeface="Arial" panose="020B0604020202020204" pitchFamily="34" charset="0"/>
              <a:buChar char="•"/>
            </a:pPr>
            <a:r>
              <a:rPr lang="en-US" b="1" dirty="0"/>
              <a:t>Building a Cloud-Ready Culture</a:t>
            </a:r>
            <a:br>
              <a:rPr lang="en-US" dirty="0"/>
            </a:br>
            <a:r>
              <a:rPr lang="en-US" dirty="0"/>
              <a:t>Building a cloud-ready culture involves fostering a secure, innovative environment. This prepares teams to responsibly use cloud resources, encourages continuous learning, and promotes agility in technology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48</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rapid evolution of AI, addressing ethical considerations is essential. We’ll explore how bias, transparency, fairness, and governance frameworks play a role in creating responsible AI solutions. Ethical AI practices not only protect organizations but also ensure trust with stakeholders and end-users.</a:t>
            </a:r>
          </a:p>
          <a:p>
            <a:r>
              <a:rPr lang="en-US" b="1" dirty="0"/>
              <a:t>Addressing bias in AI models</a:t>
            </a:r>
            <a:br>
              <a:rPr lang="en-US" dirty="0"/>
            </a:br>
            <a:r>
              <a:rPr lang="en-US" dirty="0"/>
              <a:t>AI models can unintentionally perpetuate biases present in their training data, which can lead to unfair or discriminatory outcomes. To counteract this, diverse data sources should be used, and regular bias audits should be implemented. This ensures that models reflect a more balanced view, minimizing unintended prejudice.</a:t>
            </a:r>
          </a:p>
          <a:p>
            <a:r>
              <a:rPr lang="en-US" b="1" dirty="0"/>
              <a:t>Ensuring transparency and fairness</a:t>
            </a:r>
            <a:br>
              <a:rPr lang="en-US" dirty="0"/>
            </a:br>
            <a:r>
              <a:rPr lang="en-US" dirty="0"/>
              <a:t>Transparency in AI operations is critical for accountability. AI decisions should be understandable by stakeholders, which is where explainability tools come in. Fairness checks should be conducted to avoid discriminatory outcomes, especially in sectors like finance and hiring where decisions significantly impact individuals.</a:t>
            </a:r>
          </a:p>
          <a:p>
            <a:r>
              <a:rPr lang="en-US" b="1" dirty="0"/>
              <a:t>Governance frameworks for AI use</a:t>
            </a:r>
            <a:br>
              <a:rPr lang="en-US" dirty="0"/>
            </a:br>
            <a:r>
              <a:rPr lang="en-US" dirty="0"/>
              <a:t>A strong governance structure is vital to regulate and oversee AI use within organizations. Governance frameworks ensure AI operations comply with both ethical standards and legal regulations, supporting ethical AI deployment. This structure includes policies, monitoring processes, and accountability measures to keep AI aligned with organizational and societal values.</a:t>
            </a:r>
          </a:p>
        </p:txBody>
      </p:sp>
      <p:sp>
        <p:nvSpPr>
          <p:cNvPr id="4" name="Slide Number Placeholder 3"/>
          <p:cNvSpPr>
            <a:spLocks noGrp="1"/>
          </p:cNvSpPr>
          <p:nvPr>
            <p:ph type="sldNum" sz="quarter" idx="10"/>
          </p:nvPr>
        </p:nvSpPr>
        <p:spPr/>
        <p:txBody>
          <a:bodyPr/>
          <a:lstStyle/>
          <a:p>
            <a:fld id="{F535A5BC-4889-41D4-A413-F8BBA21B45F4}"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workshop provides an in-depth exploration of cloud computing and artificial intelligence, focusing on practical applications and strategic considerations for technology leadership. It will begin with foundational topics in cloud computing and move through key Azure services, advanced AI tools, and specialized generative AI applications. Demos will showcase Azure Virtual Desktop, ChatGPT, and Azure Open AI, helping illustrate these technologies’ relevance to business and data processing.</a:t>
            </a:r>
          </a:p>
          <a:p>
            <a:r>
              <a:rPr lang="en-US" b="1" dirty="0"/>
              <a:t>Introduction</a:t>
            </a:r>
            <a:br>
              <a:rPr lang="en-US" dirty="0"/>
            </a:br>
            <a:r>
              <a:rPr lang="en-US" dirty="0"/>
              <a:t>The session opens with an overview, establishing core themes of cloud and AI transformation and their relevance to leaders in technology.</a:t>
            </a:r>
          </a:p>
          <a:p>
            <a:r>
              <a:rPr lang="en-US" b="1" dirty="0"/>
              <a:t>Cloud Computing Basics</a:t>
            </a:r>
            <a:br>
              <a:rPr lang="en-US" dirty="0"/>
            </a:br>
            <a:r>
              <a:rPr lang="en-US" dirty="0"/>
              <a:t>An exploration of cloud fundamentals, including deployment models, security, and scalability, highlighting essential knowledge for understanding and leveraging cloud technology.</a:t>
            </a:r>
          </a:p>
          <a:p>
            <a:r>
              <a:rPr lang="en-US" b="1" dirty="0"/>
              <a:t>Azure Cloud Platform</a:t>
            </a:r>
            <a:br>
              <a:rPr lang="en-US" dirty="0"/>
            </a:br>
            <a:r>
              <a:rPr lang="en-US" dirty="0"/>
              <a:t>A look at Microsoft Azure’s ecosystem, showcasing the tools and services that make it a strong platform for organizations in finance.</a:t>
            </a:r>
          </a:p>
          <a:p>
            <a:r>
              <a:rPr lang="en-US" b="1" dirty="0"/>
              <a:t>Demo: Azure Virtual Desktop</a:t>
            </a:r>
            <a:br>
              <a:rPr lang="en-US" dirty="0"/>
            </a:br>
            <a:r>
              <a:rPr lang="en-US" dirty="0"/>
              <a:t>This demo will illustrate Azure Virtual Desktop’s capability to support secure, scalable remote work environments.</a:t>
            </a:r>
          </a:p>
          <a:p>
            <a:r>
              <a:rPr lang="en-US" b="1" dirty="0"/>
              <a:t>Artificial Intelligence and Machine Learning</a:t>
            </a:r>
            <a:br>
              <a:rPr lang="en-US" dirty="0"/>
            </a:br>
            <a:r>
              <a:rPr lang="en-US" dirty="0"/>
              <a:t>An introduction to the principles of AI and machine learning, providing a foundation for understanding generative AI concepts.</a:t>
            </a:r>
          </a:p>
          <a:p>
            <a:r>
              <a:rPr lang="en-US" b="1" dirty="0"/>
              <a:t>Generative AI</a:t>
            </a:r>
            <a:br>
              <a:rPr lang="en-US" dirty="0"/>
            </a:br>
            <a:r>
              <a:rPr lang="en-US" dirty="0"/>
              <a:t>This section will dive into generative AI, explaining how it creates new content from data, impacting industries from media to finance.</a:t>
            </a:r>
          </a:p>
          <a:p>
            <a:r>
              <a:rPr lang="en-US" b="1" dirty="0"/>
              <a:t>Demo: ChatGPT for Basic Data Processing</a:t>
            </a:r>
            <a:br>
              <a:rPr lang="en-US" dirty="0"/>
            </a:br>
            <a:r>
              <a:rPr lang="en-US" dirty="0"/>
              <a:t>An interactive demonstration using ChatGPT, showcasing its potential for text generation and data insights.</a:t>
            </a:r>
          </a:p>
          <a:p>
            <a:r>
              <a:rPr lang="en-US" b="1" dirty="0"/>
              <a:t>AI in Business Applications</a:t>
            </a:r>
            <a:br>
              <a:rPr lang="en-US" dirty="0"/>
            </a:br>
            <a:r>
              <a:rPr lang="en-US" dirty="0"/>
              <a:t>Exploring AI’s applications in product design, customer engagement, and process automation, focusing on relevant use cases in business.</a:t>
            </a:r>
          </a:p>
          <a:p>
            <a:r>
              <a:rPr lang="en-US" b="1" dirty="0"/>
              <a:t>Demo: Azure Open AI Private Data Processing</a:t>
            </a:r>
            <a:br>
              <a:rPr lang="en-US" dirty="0"/>
            </a:br>
            <a:r>
              <a:rPr lang="en-US" dirty="0"/>
              <a:t>A demonstration highlighting how Azure Open AI can securely process and analyze private data.</a:t>
            </a:r>
          </a:p>
          <a:p>
            <a:r>
              <a:rPr lang="en-US" b="1" dirty="0"/>
              <a:t>Ethics, Security, and Culture</a:t>
            </a:r>
            <a:br>
              <a:rPr lang="en-US" dirty="0"/>
            </a:br>
            <a:r>
              <a:rPr lang="en-US" dirty="0"/>
              <a:t>A look into the ethical implications and security requirements of using cloud and AI technologies, with guidance on fostering a cloud-ready organizational culture.</a:t>
            </a:r>
          </a:p>
          <a:p>
            <a:r>
              <a:rPr lang="en-US" b="1" dirty="0"/>
              <a:t>Demo: Azure Vision and Facial Recognition</a:t>
            </a:r>
            <a:br>
              <a:rPr lang="en-US" dirty="0"/>
            </a:br>
            <a:r>
              <a:rPr lang="en-US" dirty="0"/>
              <a:t>An advanced demo on Azure’s capabilities in image recognition and facial analysis, emphasizing secure applications in regulated industries.</a:t>
            </a:r>
          </a:p>
          <a:p>
            <a:r>
              <a:rPr lang="en-US" b="1"/>
              <a:t>Q&amp;A and Wrap-Up</a:t>
            </a:r>
            <a:br>
              <a:rPr lang="en-US"/>
            </a:br>
            <a:r>
              <a:rPr lang="en-US"/>
              <a:t>The session concludes with an opportunity for open discussion, addressing questions and summarizing key insights on cloud and AI.</a:t>
            </a:r>
          </a:p>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security and compliance in cloud environments is a top priority, especially in industries like finance where data sensitivity is paramount. Let’s explore the ways cloud security measures, compliance standards, and best practices in Azure can create a robust security framework that meets global standards and protects organizational assets.</a:t>
            </a:r>
          </a:p>
          <a:p>
            <a:r>
              <a:rPr lang="en-US" b="1" dirty="0"/>
              <a:t>Data encryption</a:t>
            </a:r>
            <a:br>
              <a:rPr lang="en-US" dirty="0"/>
            </a:br>
            <a:r>
              <a:rPr lang="en-US" dirty="0"/>
              <a:t>Data encryption is fundamental for protecting sensitive information. Encrypting data both at rest (when stored) and in transit (when moving across networks) helps secure information from unauthorized access and potential breaches. Encryption strengthens confidentiality and is a crucial component of any cloud security strategy.</a:t>
            </a:r>
          </a:p>
          <a:p>
            <a:r>
              <a:rPr lang="en-US" b="1" dirty="0"/>
              <a:t>Azure’s compliance certifications</a:t>
            </a:r>
            <a:br>
              <a:rPr lang="en-US" dirty="0"/>
            </a:br>
            <a:r>
              <a:rPr lang="en-US" dirty="0"/>
              <a:t>Azure complies with rigorous international standards, including GDPR (General Data Protection Regulation), HIPAA (Health Insurance Portability and Accountability Act), and ISO 27001 for information security. These certifications assure organizations that Azure meets high regulatory standards, which is especially crucial in regulated industries like finance and healthcare.</a:t>
            </a:r>
          </a:p>
          <a:p>
            <a:r>
              <a:rPr lang="en-US" b="1" dirty="0"/>
              <a:t>Security best practices</a:t>
            </a:r>
            <a:br>
              <a:rPr lang="en-US" dirty="0"/>
            </a:br>
            <a:r>
              <a:rPr lang="en-US" dirty="0"/>
              <a:t>Best practices like Multi-Factor Authentication (MFA), routine security audits, and comprehensive data encryption reinforce the security of cloud environments. MFA ensures that only authorized users access sensitive systems, while regular audits identify vulnerabilities and enable prompt response. Together, these practices help maintain a secure and resilient cloud infrastructure.</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cloud-ready culture requires a proactive approach from leadership to support innovation, skill-building, and smooth transitions. Adopting cloud technologies involves more than infrastructure changes; it demands a cultural shift to ensure that employees are prepared, motivated, and aligned with the organization’s goals. Let’s discuss strategies to foster a culture that embraces cloud advancements, prioritizes employee growth, and manages change effectively.</a:t>
            </a:r>
          </a:p>
          <a:p>
            <a:r>
              <a:rPr lang="en-US" b="1" dirty="0"/>
              <a:t>Fostering innovation and risk-taking</a:t>
            </a:r>
            <a:br>
              <a:rPr lang="en-US" dirty="0"/>
            </a:br>
            <a:r>
              <a:rPr lang="en-US" dirty="0"/>
              <a:t>A cloud-ready culture thrives on innovation and a willingness to explore. Leaders should cultivate an environment where teams feel encouraged to experiment with new cloud-based solutions and approaches. This openness to risk-taking can reveal efficiencies, inspire creative problem-solving, and maximize the advantages of cloud technologies.</a:t>
            </a:r>
          </a:p>
          <a:p>
            <a:r>
              <a:rPr lang="en-US" b="1" dirty="0"/>
              <a:t>Upskilling the workforce</a:t>
            </a:r>
            <a:br>
              <a:rPr lang="en-US" dirty="0"/>
            </a:br>
            <a:r>
              <a:rPr lang="en-US" dirty="0"/>
              <a:t>For employees to leverage cloud and AI technologies effectively, training is essential. Upskilling ensures that staff have the knowledge and confidence to work with these tools, contributing to their professional growth and organizational success. Investing in continuous learning and skill development is key to maintaining a competitive and adaptable workforce.</a:t>
            </a:r>
          </a:p>
          <a:p>
            <a:r>
              <a:rPr lang="en-US" b="1" dirty="0"/>
              <a:t>Overcoming resistance to change</a:t>
            </a:r>
            <a:br>
              <a:rPr lang="en-US" dirty="0"/>
            </a:br>
            <a:r>
              <a:rPr lang="en-US" dirty="0"/>
              <a:t>Adoption of cloud technologies may introduce hesitation or resistance among employees. Leaders should communicate the clear benefits of cloud adoption, including greater flexibility, collaboration, and efficiency, while offering resources and support to ease transitions. Addressing concerns and providing guidance helps employees feel secure and valued throughout the change process.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Cognitive Services offers a powerful suite of pre-built APIs that make it easy to deploy advanced computer vision capabilities without developing custom models from scratch. These APIs allow companies to leverage cutting-edge image and video analysis tools to gain insights and improve operational efficiency across a range of applications.</a:t>
            </a:r>
          </a:p>
          <a:p>
            <a:pPr>
              <a:buFont typeface="Arial" panose="020B0604020202020204" pitchFamily="34" charset="0"/>
              <a:buChar char="•"/>
            </a:pPr>
            <a:r>
              <a:rPr lang="en-US" b="1" dirty="0"/>
              <a:t>Extract insights from images and videos</a:t>
            </a:r>
            <a:br>
              <a:rPr lang="en-US" dirty="0"/>
            </a:br>
            <a:r>
              <a:rPr lang="en-US" dirty="0"/>
              <a:t>Azure's computer vision tools enable companies to analyze images and videos, extracting data that can provide valuable insights. From detecting objects and activities to identifying patterns, these insights can support a variety of business functions, from operational efficiency to security enhancements.</a:t>
            </a:r>
          </a:p>
          <a:p>
            <a:pPr>
              <a:buFont typeface="Arial" panose="020B0604020202020204" pitchFamily="34" charset="0"/>
              <a:buChar char="•"/>
            </a:pPr>
            <a:r>
              <a:rPr lang="en-US" b="1" dirty="0"/>
              <a:t>Pre-built APIs for rapid deployment</a:t>
            </a:r>
            <a:br>
              <a:rPr lang="en-US" dirty="0"/>
            </a:br>
            <a:r>
              <a:rPr lang="en-US" dirty="0"/>
              <a:t>With Azure’s ready-made APIs, companies can integrate advanced computer vision features without the need for extensive development. This means businesses can quickly deploy vision-based applications, significantly reducing time to market and allowing teams to focus on innovating rather than building foundational capabilities from scratch.</a:t>
            </a:r>
          </a:p>
          <a:p>
            <a:pPr>
              <a:buFont typeface="Arial" panose="020B0604020202020204" pitchFamily="34" charset="0"/>
              <a:buChar char="•"/>
            </a:pPr>
            <a:r>
              <a:rPr lang="en-US" b="1" dirty="0"/>
              <a:t>Recognize faces, objects, and text</a:t>
            </a:r>
            <a:br>
              <a:rPr lang="en-US" dirty="0"/>
            </a:br>
            <a:r>
              <a:rPr lang="en-US" dirty="0"/>
              <a:t>Azure Cognitive Services makes it possible to identify and process faces, objects, and text within images and videos. For instance, businesses can use facial recognition to enhance security, object recognition to improve inventory management, or text extraction to automate document processing, thereby boosting accuracy and efficiency.</a:t>
            </a:r>
          </a:p>
          <a:p>
            <a:pPr>
              <a:buFont typeface="Arial" panose="020B0604020202020204" pitchFamily="34" charset="0"/>
              <a:buChar char="•"/>
            </a:pPr>
            <a:r>
              <a:rPr lang="en-US" b="1" dirty="0"/>
              <a:t>Real-world applications in finance and retail</a:t>
            </a:r>
            <a:br>
              <a:rPr lang="en-US" dirty="0"/>
            </a:br>
            <a:r>
              <a:rPr lang="en-US" dirty="0"/>
              <a:t>In finance, computer vision can aid in fraud detection by analyzing patterns in transactions or identifying unauthorized access based on facial recognition. In retail, it can be used for inventory monitoring, customer behavior analysis, and optimizing store layouts. These applications showcase how computer vision can support data-driven decision-making and automate tasks that traditionally required manual oversight.</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52</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Using Azure Vision Studio for Object Detection and Tagging</a:t>
            </a:r>
          </a:p>
          <a:p>
            <a:r>
              <a:rPr lang="en-US" dirty="0"/>
              <a:t>Follow these steps to create a demo in Azure Vision Studio to detect common objects in images and display relevant tags. This demo will showcase Azure's Vision Studio capabilities for analyzing images to identify objects and generate tags.</a:t>
            </a:r>
          </a:p>
          <a:p>
            <a:r>
              <a:rPr lang="en-US" b="1" dirty="0"/>
              <a:t>Prerequisites</a:t>
            </a:r>
          </a:p>
          <a:p>
            <a:pPr>
              <a:buFont typeface="+mj-lt"/>
              <a:buAutoNum type="arabicPeriod"/>
            </a:pPr>
            <a:r>
              <a:rPr lang="en-US" b="1" dirty="0"/>
              <a:t>Azure Subscription</a:t>
            </a:r>
            <a:r>
              <a:rPr lang="en-US" dirty="0"/>
              <a:t>: Ensure you have an Azure account with access to Cognitive Services.</a:t>
            </a:r>
          </a:p>
          <a:p>
            <a:pPr>
              <a:buFont typeface="+mj-lt"/>
              <a:buAutoNum type="arabicPeriod"/>
            </a:pPr>
            <a:r>
              <a:rPr lang="en-US" b="1" dirty="0"/>
              <a:t>Azure Computer Vision API</a:t>
            </a:r>
            <a:r>
              <a:rPr lang="en-US" dirty="0"/>
              <a:t>: Set up the Computer Vision API in Azure Vision Studio and have your endpoint URL and API key ready.</a:t>
            </a:r>
          </a:p>
          <a:p>
            <a:r>
              <a:rPr lang="en-US" b="1" dirty="0"/>
              <a:t>Step-by-Step Instructions</a:t>
            </a:r>
          </a:p>
          <a:p>
            <a:r>
              <a:rPr lang="en-US" b="1" dirty="0"/>
              <a:t>Step 1: Set Up Azure Vision Studio</a:t>
            </a:r>
          </a:p>
          <a:p>
            <a:pPr>
              <a:buFont typeface="+mj-lt"/>
              <a:buAutoNum type="arabicPeriod"/>
            </a:pPr>
            <a:r>
              <a:rPr lang="en-US" dirty="0"/>
              <a:t>Go to the </a:t>
            </a:r>
            <a:r>
              <a:rPr lang="en-US" b="1" dirty="0"/>
              <a:t>Azure Portal</a:t>
            </a:r>
            <a:r>
              <a:rPr lang="en-US" dirty="0"/>
              <a:t> and search for </a:t>
            </a:r>
            <a:r>
              <a:rPr lang="en-US" b="1" dirty="0"/>
              <a:t>Computer Vision</a:t>
            </a:r>
            <a:r>
              <a:rPr lang="en-US" dirty="0"/>
              <a:t>.</a:t>
            </a:r>
          </a:p>
          <a:p>
            <a:pPr>
              <a:buFont typeface="+mj-lt"/>
              <a:buAutoNum type="arabicPeriod"/>
            </a:pPr>
            <a:r>
              <a:rPr lang="en-US" dirty="0"/>
              <a:t>Select </a:t>
            </a:r>
            <a:r>
              <a:rPr lang="en-US" b="1" dirty="0"/>
              <a:t>Create a Computer Vision resource</a:t>
            </a:r>
            <a:r>
              <a:rPr lang="en-US" dirty="0"/>
              <a:t> and complete the setup.</a:t>
            </a:r>
          </a:p>
          <a:p>
            <a:pPr>
              <a:buFont typeface="+mj-lt"/>
              <a:buAutoNum type="arabicPeriod"/>
            </a:pPr>
            <a:r>
              <a:rPr lang="en-US" dirty="0"/>
              <a:t>Once created, note down the </a:t>
            </a:r>
            <a:r>
              <a:rPr lang="en-US" b="1" dirty="0"/>
              <a:t>endpoint URL</a:t>
            </a:r>
            <a:r>
              <a:rPr lang="en-US" dirty="0"/>
              <a:t> and </a:t>
            </a:r>
            <a:r>
              <a:rPr lang="en-US" b="1" dirty="0"/>
              <a:t>API key</a:t>
            </a:r>
            <a:r>
              <a:rPr lang="en-US" dirty="0"/>
              <a:t> provided. These will be needed to authenticate API requests.</a:t>
            </a:r>
          </a:p>
          <a:p>
            <a:r>
              <a:rPr lang="en-US" b="1" dirty="0"/>
              <a:t>Step 2: Start the Demo in Vision Studio</a:t>
            </a:r>
          </a:p>
          <a:p>
            <a:pPr>
              <a:buFont typeface="+mj-lt"/>
              <a:buAutoNum type="arabicPeriod"/>
            </a:pPr>
            <a:r>
              <a:rPr lang="en-US" dirty="0"/>
              <a:t>Open </a:t>
            </a:r>
            <a:r>
              <a:rPr lang="en-US" b="1" dirty="0"/>
              <a:t>Azure Vision Studio</a:t>
            </a:r>
            <a:r>
              <a:rPr lang="en-US" dirty="0"/>
              <a:t> from the portal or go directly to </a:t>
            </a:r>
            <a:r>
              <a:rPr lang="en-US" dirty="0">
                <a:hlinkClick r:id="rId3"/>
              </a:rPr>
              <a:t>Vision Studio</a:t>
            </a:r>
            <a:r>
              <a:rPr lang="en-US" dirty="0"/>
              <a:t>.</a:t>
            </a:r>
          </a:p>
          <a:p>
            <a:pPr>
              <a:buFont typeface="+mj-lt"/>
              <a:buAutoNum type="arabicPeriod"/>
            </a:pPr>
            <a:r>
              <a:rPr lang="en-US" dirty="0"/>
              <a:t>In the menu, go to the </a:t>
            </a:r>
            <a:r>
              <a:rPr lang="en-US" b="1" dirty="0"/>
              <a:t>Analyze</a:t>
            </a:r>
            <a:r>
              <a:rPr lang="en-US" dirty="0"/>
              <a:t> section, where you’ll find options such as </a:t>
            </a:r>
            <a:r>
              <a:rPr lang="en-US" b="1" dirty="0"/>
              <a:t>Object Detection</a:t>
            </a:r>
            <a:r>
              <a:rPr lang="en-US" dirty="0"/>
              <a:t> and </a:t>
            </a:r>
            <a:r>
              <a:rPr lang="en-US" b="1" dirty="0"/>
              <a:t>Tagging</a:t>
            </a:r>
            <a:r>
              <a:rPr lang="en-US" dirty="0"/>
              <a:t>.</a:t>
            </a:r>
          </a:p>
          <a:p>
            <a:r>
              <a:rPr lang="en-US" b="1" dirty="0"/>
              <a:t>Step 3: Upload an Image</a:t>
            </a:r>
          </a:p>
          <a:p>
            <a:pPr>
              <a:buFont typeface="+mj-lt"/>
              <a:buAutoNum type="arabicPeriod"/>
            </a:pPr>
            <a:r>
              <a:rPr lang="en-US" dirty="0"/>
              <a:t>Select </a:t>
            </a:r>
            <a:r>
              <a:rPr lang="en-US" b="1" dirty="0"/>
              <a:t>Object Detection</a:t>
            </a:r>
            <a:r>
              <a:rPr lang="en-US" dirty="0"/>
              <a:t> within Vision Studio.</a:t>
            </a:r>
          </a:p>
          <a:p>
            <a:pPr>
              <a:buFont typeface="+mj-lt"/>
              <a:buAutoNum type="arabicPeriod"/>
            </a:pPr>
            <a:r>
              <a:rPr lang="en-US" dirty="0"/>
              <a:t>Either choose a sample image provided by Azure or upload an image relevant to the analysis (e.g., scenes with vehicles, household items, or outdoor objects).</a:t>
            </a:r>
          </a:p>
          <a:p>
            <a:pPr>
              <a:buFont typeface="+mj-lt"/>
              <a:buAutoNum type="arabicPeriod"/>
            </a:pPr>
            <a:r>
              <a:rPr lang="en-US" dirty="0"/>
              <a:t>Click </a:t>
            </a:r>
            <a:r>
              <a:rPr lang="en-US" b="1" dirty="0"/>
              <a:t>Analyze</a:t>
            </a:r>
            <a:r>
              <a:rPr lang="en-US" dirty="0"/>
              <a:t> to process the image.</a:t>
            </a:r>
          </a:p>
          <a:p>
            <a:r>
              <a:rPr lang="en-US" b="1" dirty="0"/>
              <a:t>Step 4: View Object Detection Results</a:t>
            </a:r>
          </a:p>
          <a:p>
            <a:pPr>
              <a:buFont typeface="+mj-lt"/>
              <a:buAutoNum type="arabicPeriod"/>
            </a:pPr>
            <a:r>
              <a:rPr lang="en-US" dirty="0"/>
              <a:t>Vision Studio will display bounding boxes around detected objects within the image.</a:t>
            </a:r>
          </a:p>
          <a:p>
            <a:pPr>
              <a:buFont typeface="+mj-lt"/>
              <a:buAutoNum type="arabicPeriod"/>
            </a:pPr>
            <a:r>
              <a:rPr lang="en-US" dirty="0"/>
              <a:t>Each object will be labeled (e.g., “car,” “person,” or “tree”), and a confidence score will be shown for each object’s accuracy.</a:t>
            </a:r>
          </a:p>
          <a:p>
            <a:pPr>
              <a:buFont typeface="+mj-lt"/>
              <a:buAutoNum type="arabicPeriod"/>
            </a:pPr>
            <a:r>
              <a:rPr lang="en-US" dirty="0"/>
              <a:t>Observe the bounding boxes and labels, noting how Vision Studio identifies each object in the image.</a:t>
            </a:r>
          </a:p>
          <a:p>
            <a:r>
              <a:rPr lang="en-US" b="1" dirty="0"/>
              <a:t>Step 5: Retrieve Common Tags</a:t>
            </a:r>
          </a:p>
          <a:p>
            <a:pPr>
              <a:buFont typeface="+mj-lt"/>
              <a:buAutoNum type="arabicPeriod"/>
            </a:pPr>
            <a:r>
              <a:rPr lang="en-US" dirty="0"/>
              <a:t>Switch to the </a:t>
            </a:r>
            <a:r>
              <a:rPr lang="en-US" b="1" dirty="0"/>
              <a:t>Tagging</a:t>
            </a:r>
            <a:r>
              <a:rPr lang="en-US" dirty="0"/>
              <a:t> section.</a:t>
            </a:r>
          </a:p>
          <a:p>
            <a:pPr>
              <a:buFont typeface="+mj-lt"/>
              <a:buAutoNum type="arabicPeriod"/>
            </a:pPr>
            <a:r>
              <a:rPr lang="en-US" dirty="0"/>
              <a:t>After the analysis, Vision Studio will show a list of tags associated with the image (e.g., “nature,” “city,” “vehicle”).</a:t>
            </a:r>
          </a:p>
          <a:p>
            <a:pPr>
              <a:buFont typeface="+mj-lt"/>
              <a:buAutoNum type="arabicPeriod"/>
            </a:pPr>
            <a:r>
              <a:rPr lang="en-US" dirty="0"/>
              <a:t>These tags provide a summary of the image content, which can be useful for categorizing or organizing images based on recognizable features.</a:t>
            </a:r>
          </a:p>
          <a:p>
            <a:r>
              <a:rPr lang="en-US" b="1" dirty="0"/>
              <a:t>Step 6: Displaying and Interpreting Results</a:t>
            </a:r>
          </a:p>
          <a:p>
            <a:pPr>
              <a:buFont typeface="+mj-lt"/>
              <a:buAutoNum type="arabicPeriod"/>
            </a:pPr>
            <a:r>
              <a:rPr lang="en-US" b="1" dirty="0"/>
              <a:t>Detected Objects</a:t>
            </a:r>
            <a:r>
              <a:rPr lang="en-US" dirty="0"/>
              <a:t>: Review the list of detected objects along with their confidence scores.</a:t>
            </a:r>
          </a:p>
          <a:p>
            <a:pPr>
              <a:buFont typeface="+mj-lt"/>
              <a:buAutoNum type="arabicPeriod"/>
            </a:pPr>
            <a:r>
              <a:rPr lang="en-US" b="1" dirty="0"/>
              <a:t>Image Tags</a:t>
            </a:r>
            <a:r>
              <a:rPr lang="en-US" dirty="0"/>
              <a:t>: Review the tags generated by Vision Studio and interpret how they summarize the content of the image.</a:t>
            </a:r>
          </a:p>
          <a:p>
            <a:pPr>
              <a:buFont typeface="+mj-lt"/>
              <a:buAutoNum type="arabicPeriod"/>
            </a:pPr>
            <a:r>
              <a:rPr lang="en-US" b="1" dirty="0"/>
              <a:t>Applications</a:t>
            </a:r>
            <a:r>
              <a:rPr lang="en-US" dirty="0"/>
              <a:t>: Consider potential applications, such as automated image categorization or search indexing.</a:t>
            </a:r>
          </a:p>
          <a:p>
            <a:r>
              <a:rPr lang="en-US" b="1" dirty="0"/>
              <a:t>Conclusion</a:t>
            </a:r>
          </a:p>
          <a:p>
            <a:r>
              <a:rPr lang="en-US" dirty="0"/>
              <a:t>This completes the Azure Vision Studio demo for object detection and tagging. This setup demonstrates Vision Studio’s ability to detect objects, assign tags, and assist in organizing or categorizing images based on detected features.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53</a:t>
            </a:fld>
            <a:endParaRPr lang="en-US"/>
          </a:p>
        </p:txBody>
      </p:sp>
    </p:spTree>
    <p:extLst>
      <p:ext uri="{BB962C8B-B14F-4D97-AF65-F5344CB8AC3E}">
        <p14:creationId xmlns:p14="http://schemas.microsoft.com/office/powerpoint/2010/main" val="19746945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54</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redefined technology infrastructure by offering scalable, cost-effective resources that can support rapid growth and innovation in financial services. For technology leaders, understanding the types of cloud deployments, strategic approaches to cloud adoption, and the importance of security in financial contexts is essential. This section will address core elements of cloud technology, from foundational concepts to hybrid and multi-cloud strategies, offering insights into leveraging cloud capabilities effectively.</a:t>
            </a:r>
          </a:p>
          <a:p>
            <a:r>
              <a:rPr lang="en-US" b="1" dirty="0"/>
              <a:t>The Cloud Revolution</a:t>
            </a:r>
            <a:br>
              <a:rPr lang="en-US" dirty="0"/>
            </a:br>
            <a:r>
              <a:rPr lang="en-US" dirty="0"/>
              <a:t>Cloud computing is transforming IT management by providing on-demand access to resources, reducing reliance on physical hardware, and enabling organizations to scale operations efficiently. This shift is particularly valuable in finance, where agility and innovation are competitive advantages.</a:t>
            </a:r>
          </a:p>
          <a:p>
            <a:r>
              <a:rPr lang="en-US" b="1" dirty="0"/>
              <a:t>Types of Cloud Deployments</a:t>
            </a:r>
            <a:br>
              <a:rPr lang="en-US" dirty="0"/>
            </a:br>
            <a:r>
              <a:rPr lang="en-US" dirty="0"/>
              <a:t>Public, private, and hybrid cloud models offer varying levels of control, security, and cost-effectiveness. Each model provides distinct benefits, allowing organizations to select an approach that best meets their operational and compliance requirements.</a:t>
            </a:r>
          </a:p>
          <a:p>
            <a:r>
              <a:rPr lang="en-US" b="1" dirty="0"/>
              <a:t>Cloud Adoption: A Leadership Perspective</a:t>
            </a:r>
            <a:br>
              <a:rPr lang="en-US" dirty="0"/>
            </a:br>
            <a:r>
              <a:rPr lang="en-US" dirty="0"/>
              <a:t>Strategic planning is critical in adopting cloud technology, especially within a large financial institution. Leadership must ensure cloud resources align with business objectives, are efficiently managed, and provide measurable value to the organization.</a:t>
            </a:r>
          </a:p>
          <a:p>
            <a:r>
              <a:rPr lang="en-US" b="1" dirty="0"/>
              <a:t>Security and Compliance in Cloud</a:t>
            </a:r>
            <a:br>
              <a:rPr lang="en-US" dirty="0"/>
            </a:br>
            <a:r>
              <a:rPr lang="en-US" dirty="0"/>
              <a:t>For financial services, security and compliance are paramount. Cloud services require rigorous data protection and adherence to standards such as GDPR and ISO 27001, ensuring that sensitive data is handled securely and meets regulatory requirements.</a:t>
            </a:r>
          </a:p>
          <a:p>
            <a:r>
              <a:rPr lang="en-US" b="1" dirty="0"/>
              <a:t>Cost Efficiency and Scalability</a:t>
            </a:r>
            <a:br>
              <a:rPr lang="en-US" dirty="0"/>
            </a:br>
            <a:r>
              <a:rPr lang="en-US" dirty="0"/>
              <a:t>The cloud’s pay-as-you-go model and auto-scaling capabilities offer substantial cost savings, allowing organizations to only pay for the resources they use. In finance, this cost efficiency and flexibility directly impact operational profitability.</a:t>
            </a:r>
          </a:p>
          <a:p>
            <a:r>
              <a:rPr lang="en-US" b="1" dirty="0"/>
              <a:t>Hybrid and Multi-Cloud Strategies</a:t>
            </a:r>
            <a:br>
              <a:rPr lang="en-US" dirty="0"/>
            </a:br>
            <a:r>
              <a:rPr lang="en-US" dirty="0"/>
              <a:t>Hybrid and multi-cloud approaches enable flexibility by blending on-premises and cloud resources, supporting compliance in regulated industries. This approach allows organizations to keep sensitive data on-premises while leveraging cloud resources for broader workloads.</a:t>
            </a:r>
          </a:p>
        </p:txBody>
      </p:sp>
      <p:sp>
        <p:nvSpPr>
          <p:cNvPr id="4" name="Slide Number Placeholder 3"/>
          <p:cNvSpPr>
            <a:spLocks noGrp="1"/>
          </p:cNvSpPr>
          <p:nvPr>
            <p:ph type="sldNum" sz="quarter" idx="5"/>
          </p:nvPr>
        </p:nvSpPr>
        <p:spPr/>
        <p:txBody>
          <a:bodyPr/>
          <a:lstStyle/>
          <a:p>
            <a:fld id="{F535A5BC-4889-41D4-A413-F8BBA21B45F4}" type="slidenum">
              <a:rPr lang="en-US" smtClean="0"/>
              <a:t>6</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11/11/2024 1:23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11/11/2024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17/06/relationships/model3d" Target="../media/model3d5.glb"/><Relationship Id="rId3" Type="http://schemas.openxmlformats.org/officeDocument/2006/relationships/image" Target="../media/image15.jpeg"/><Relationship Id="rId7" Type="http://schemas.microsoft.com/office/2017/06/relationships/model3d" Target="../media/model3d2.glb"/><Relationship Id="rId12"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17/06/relationships/model3d" Target="../media/model3d4.glb"/><Relationship Id="rId5" Type="http://schemas.openxmlformats.org/officeDocument/2006/relationships/image" Target="../media/image16.png"/><Relationship Id="rId10" Type="http://schemas.openxmlformats.org/officeDocument/2006/relationships/image" Target="../media/image19.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rain with gears and circuit board&#10;&#10;Description automatically generated">
            <a:extLst>
              <a:ext uri="{FF2B5EF4-FFF2-40B4-BE49-F238E27FC236}">
                <a16:creationId xmlns:a16="http://schemas.microsoft.com/office/drawing/2014/main" id="{5DF957A1-2500-1397-8680-DDD4A6C31E91}"/>
              </a:ext>
            </a:extLst>
          </p:cNvPr>
          <p:cNvPicPr>
            <a:picLocks noChangeAspect="1"/>
          </p:cNvPicPr>
          <p:nvPr/>
        </p:nvPicPr>
        <p:blipFill>
          <a:blip r:embed="rId3"/>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F9D5B20E-FFFC-7779-4183-05F353BEA978}"/>
              </a:ext>
            </a:extLst>
          </p:cNvPr>
          <p:cNvSpPr txBox="1">
            <a:spLocks/>
          </p:cNvSpPr>
          <p:nvPr/>
        </p:nvSpPr>
        <p:spPr>
          <a:xfrm>
            <a:off x="223521" y="193358"/>
            <a:ext cx="4196080" cy="2631122"/>
          </a:xfrm>
          <a:prstGeom prst="rect">
            <a:avLst/>
          </a:prstGeom>
        </p:spPr>
        <p:txBody>
          <a:bodyPr vert="horz" lIns="91440" tIns="45720" rIns="91440" bIns="45720" rtlCol="0" anchor="ctr">
            <a:noAutofit/>
          </a:bodyPr>
          <a:lstStyle>
            <a:lvl1pPr algn="l" defTabSz="685800" rtl="0" eaLnBrk="1" latinLnBrk="0" hangingPunct="1">
              <a:lnSpc>
                <a:spcPct val="100000"/>
              </a:lnSpc>
              <a:spcBef>
                <a:spcPct val="0"/>
              </a:spcBef>
              <a:buNone/>
              <a:defRPr sz="6600" kern="1200" cap="all" spc="-60" baseline="0">
                <a:solidFill>
                  <a:schemeClr val="tx1"/>
                </a:solidFill>
                <a:latin typeface="+mj-lt"/>
                <a:ea typeface="+mj-ea"/>
                <a:cs typeface="+mj-cs"/>
              </a:defRPr>
            </a:lvl1pPr>
          </a:lstStyle>
          <a:p>
            <a:pPr algn="ctr"/>
            <a:r>
              <a:rPr lang="en-US" sz="3400" b="1" dirty="0">
                <a:solidFill>
                  <a:srgbClr val="0DADD0"/>
                </a:solidFill>
              </a:rPr>
              <a:t>Azure Cloud </a:t>
            </a:r>
          </a:p>
          <a:p>
            <a:pPr algn="ctr"/>
            <a:r>
              <a:rPr lang="en-US" sz="3400" b="1" dirty="0">
                <a:solidFill>
                  <a:srgbClr val="0DADD0"/>
                </a:solidFill>
              </a:rPr>
              <a:t>and </a:t>
            </a:r>
          </a:p>
          <a:p>
            <a:pPr algn="ctr"/>
            <a:r>
              <a:rPr lang="en-US" sz="3400" b="1" dirty="0">
                <a:solidFill>
                  <a:srgbClr val="0DADD0"/>
                </a:solidFill>
              </a:rPr>
              <a:t>generative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2" name="Slide Number Placeholder 3">
            <a:extLst>
              <a:ext uri="{FF2B5EF4-FFF2-40B4-BE49-F238E27FC236}">
                <a16:creationId xmlns:a16="http://schemas.microsoft.com/office/drawing/2014/main" id="{4D7BF901-C00A-B085-60F5-3C71A57BB01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10</a:t>
            </a:fld>
            <a:endParaRPr lang="en-US" dirty="0">
              <a:solidFill>
                <a:srgbClr val="D1282E"/>
              </a:solidFill>
            </a:endParaRP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
        <p:nvSpPr>
          <p:cNvPr id="2" name="Slide Number Placeholder 3">
            <a:extLst>
              <a:ext uri="{FF2B5EF4-FFF2-40B4-BE49-F238E27FC236}">
                <a16:creationId xmlns:a16="http://schemas.microsoft.com/office/drawing/2014/main" id="{BFC97F6B-3CB0-F84F-4478-5032F2EA276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11</a:t>
            </a:fld>
            <a:endParaRPr lang="en-US" dirty="0">
              <a:solidFill>
                <a:srgbClr val="D1282E"/>
              </a:solidFill>
            </a:endParaRP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
        <p:nvSpPr>
          <p:cNvPr id="2" name="Slide Number Placeholder 3">
            <a:extLst>
              <a:ext uri="{FF2B5EF4-FFF2-40B4-BE49-F238E27FC236}">
                <a16:creationId xmlns:a16="http://schemas.microsoft.com/office/drawing/2014/main" id="{D17B477B-04C2-C3CC-2486-94D0F6C40D2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12</a:t>
            </a:fld>
            <a:endParaRPr lang="en-US" dirty="0">
              <a:solidFill>
                <a:srgbClr val="D1282E"/>
              </a:solidFill>
            </a:endParaRP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13</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0959-3E8F-50EB-AA1F-3956E5D77DB1}"/>
              </a:ext>
            </a:extLst>
          </p:cNvPr>
          <p:cNvSpPr>
            <a:spLocks noGrp="1"/>
          </p:cNvSpPr>
          <p:nvPr>
            <p:ph type="title"/>
          </p:nvPr>
        </p:nvSpPr>
        <p:spPr/>
        <p:txBody>
          <a:bodyPr/>
          <a:lstStyle/>
          <a:p>
            <a:r>
              <a:rPr lang="en-US" dirty="0"/>
              <a:t>Cloud Journeys: Wins and Challenges</a:t>
            </a:r>
          </a:p>
        </p:txBody>
      </p:sp>
      <p:sp>
        <p:nvSpPr>
          <p:cNvPr id="3" name="Content Placeholder 2">
            <a:extLst>
              <a:ext uri="{FF2B5EF4-FFF2-40B4-BE49-F238E27FC236}">
                <a16:creationId xmlns:a16="http://schemas.microsoft.com/office/drawing/2014/main" id="{17DC5B41-BF94-E1E8-DF2A-5BB913454842}"/>
              </a:ext>
            </a:extLst>
          </p:cNvPr>
          <p:cNvSpPr>
            <a:spLocks noGrp="1"/>
          </p:cNvSpPr>
          <p:nvPr>
            <p:ph idx="1"/>
          </p:nvPr>
        </p:nvSpPr>
        <p:spPr/>
        <p:txBody>
          <a:bodyPr/>
          <a:lstStyle/>
          <a:p>
            <a:r>
              <a:rPr lang="en-US" dirty="0"/>
              <a:t>Group Exercise – 5 Minutes</a:t>
            </a:r>
          </a:p>
          <a:p>
            <a:r>
              <a:rPr lang="en-US" dirty="0"/>
              <a:t>Discuss your team’s experiences adopting cloud technologies.</a:t>
            </a:r>
          </a:p>
          <a:p>
            <a:pPr lvl="1"/>
            <a:r>
              <a:rPr lang="en-US" b="1" dirty="0"/>
              <a:t>Share Wins</a:t>
            </a:r>
            <a:r>
              <a:rPr lang="en-US" dirty="0"/>
              <a:t>: What successes have you had in your cloud journey?</a:t>
            </a:r>
          </a:p>
          <a:p>
            <a:pPr lvl="1"/>
            <a:r>
              <a:rPr lang="en-US" b="1" dirty="0"/>
              <a:t>Identify Challenges</a:t>
            </a:r>
            <a:r>
              <a:rPr lang="en-US" dirty="0"/>
              <a:t>: What were the toughest obstacles or setbacks?</a:t>
            </a:r>
          </a:p>
          <a:p>
            <a:r>
              <a:rPr lang="en-US" dirty="0"/>
              <a:t>Each table will share a key takeaway:</a:t>
            </a:r>
          </a:p>
          <a:p>
            <a:pPr lvl="1"/>
            <a:r>
              <a:rPr lang="en-US" dirty="0"/>
              <a:t>One </a:t>
            </a:r>
            <a:r>
              <a:rPr lang="en-US" i="1" dirty="0"/>
              <a:t>profound win</a:t>
            </a:r>
            <a:endParaRPr lang="en-US" dirty="0"/>
          </a:p>
          <a:p>
            <a:pPr lvl="1"/>
            <a:r>
              <a:rPr lang="en-US" dirty="0"/>
              <a:t>One </a:t>
            </a:r>
            <a:r>
              <a:rPr lang="en-US" i="1" dirty="0"/>
              <a:t>dreadful challenge</a:t>
            </a:r>
            <a:endParaRPr lang="en-US" dirty="0"/>
          </a:p>
        </p:txBody>
      </p:sp>
      <p:sp>
        <p:nvSpPr>
          <p:cNvPr id="4" name="Slide Number Placeholder 3">
            <a:extLst>
              <a:ext uri="{FF2B5EF4-FFF2-40B4-BE49-F238E27FC236}">
                <a16:creationId xmlns:a16="http://schemas.microsoft.com/office/drawing/2014/main" id="{F86C2D73-5399-0DE7-39F6-D33370F41C2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14</a:t>
            </a:fld>
            <a:endParaRPr lang="en-US" dirty="0">
              <a:solidFill>
                <a:srgbClr val="D1282E"/>
              </a:solidFill>
            </a:endParaRPr>
          </a:p>
        </p:txBody>
      </p:sp>
    </p:spTree>
    <p:extLst>
      <p:ext uri="{BB962C8B-B14F-4D97-AF65-F5344CB8AC3E}">
        <p14:creationId xmlns:p14="http://schemas.microsoft.com/office/powerpoint/2010/main" val="228685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15</a:t>
            </a:fld>
            <a:endParaRPr lang="en-US" dirty="0">
              <a:solidFill>
                <a:srgbClr val="D1282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Key Services Offered by Azure</a:t>
            </a:r>
          </a:p>
        </p:txBody>
      </p:sp>
      <p:sp>
        <p:nvSpPr>
          <p:cNvPr id="3" name="Content Placeholder 2"/>
          <p:cNvSpPr>
            <a:spLocks noGrp="1"/>
          </p:cNvSpPr>
          <p:nvPr>
            <p:ph idx="1"/>
          </p:nvPr>
        </p:nvSpPr>
        <p:spPr>
          <a:xfrm>
            <a:off x="609600" y="1073889"/>
            <a:ext cx="10160000" cy="5052276"/>
          </a:xfrm>
        </p:spPr>
        <p:txBody>
          <a:bodyPr/>
          <a:lstStyle/>
          <a:p>
            <a:pPr lvl="0"/>
            <a:r>
              <a:rPr lang="en-US"/>
              <a:t>Compute</a:t>
            </a:r>
          </a:p>
          <a:p>
            <a:pPr lvl="1"/>
            <a:r>
              <a:rPr lang="en-US"/>
              <a:t>Virtual Machines, App Services.</a:t>
            </a:r>
          </a:p>
          <a:p>
            <a:pPr lvl="0"/>
            <a:r>
              <a:rPr lang="en-US"/>
              <a:t>Storage</a:t>
            </a:r>
          </a:p>
          <a:p>
            <a:pPr lvl="1"/>
            <a:r>
              <a:rPr lang="en-US"/>
              <a:t>Blob storage, SQL databases.</a:t>
            </a:r>
          </a:p>
          <a:p>
            <a:pPr lvl="0"/>
            <a:r>
              <a:rPr lang="en-US"/>
              <a:t>Networking</a:t>
            </a:r>
          </a:p>
          <a:p>
            <a:pPr lvl="1"/>
            <a:r>
              <a:rPr lang="en-US"/>
              <a:t>Virtual networks, load balancers, and VPN gateways.</a:t>
            </a:r>
          </a:p>
          <a:p>
            <a:pPr lvl="0"/>
            <a:r>
              <a:rPr lang="en-US"/>
              <a:t>AI and Machine Learning</a:t>
            </a:r>
          </a:p>
          <a:p>
            <a:pPr lvl="1"/>
            <a:r>
              <a:rPr lang="en-US"/>
              <a:t>Azure Cognitive Services, Azure Machine Learning, and AutoML.</a:t>
            </a:r>
          </a:p>
          <a:p>
            <a:pPr lvl="0"/>
            <a:r>
              <a:rPr lang="en-US"/>
              <a:t>Hybrid Cloud and Edge Solutions</a:t>
            </a:r>
          </a:p>
          <a:p>
            <a:pPr lvl="1"/>
            <a:r>
              <a:rPr lang="en-US"/>
              <a:t>Azure Stack, Azure Arc.</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17</a:t>
            </a:fld>
            <a:endParaRPr lang="en-US" dirty="0"/>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lvl="0"/>
            <a:r>
              <a:rPr lang="en-US"/>
              <a:t>Competitive Advantages of Azure Over Other Cloud Platforms</a:t>
            </a:r>
          </a:p>
        </p:txBody>
      </p:sp>
      <p:sp>
        <p:nvSpPr>
          <p:cNvPr id="3" name="Content Placeholder 2"/>
          <p:cNvSpPr>
            <a:spLocks noGrp="1"/>
          </p:cNvSpPr>
          <p:nvPr>
            <p:ph idx="1"/>
          </p:nvPr>
        </p:nvSpPr>
        <p:spPr>
          <a:xfrm>
            <a:off x="609600" y="1073889"/>
            <a:ext cx="10160000" cy="5052276"/>
          </a:xfrm>
        </p:spPr>
        <p:txBody>
          <a:bodyPr/>
          <a:lstStyle/>
          <a:p>
            <a:pPr lvl="0"/>
            <a:r>
              <a:rPr lang="en-US"/>
              <a:t>Hybrid capabilities</a:t>
            </a:r>
          </a:p>
          <a:p>
            <a:pPr lvl="1"/>
            <a:r>
              <a:rPr lang="en-US"/>
              <a:t>Azure stands out with its hybrid cloud offerings through Azure Stack and Azure Arc, enabling seamless integration between on-premises and cloud infrastructure.</a:t>
            </a:r>
          </a:p>
          <a:p>
            <a:pPr lvl="0"/>
            <a:r>
              <a:rPr lang="en-US"/>
              <a:t>Security and compliance</a:t>
            </a:r>
          </a:p>
          <a:p>
            <a:pPr lvl="1"/>
            <a:r>
              <a:rPr lang="en-US"/>
              <a:t>Azure has the largest portfolio of compliance certifications, including GDPR, HIPAA, and ISO 27001.</a:t>
            </a:r>
          </a:p>
          <a:p>
            <a:pPr lvl="0"/>
            <a:r>
              <a:rPr lang="en-US"/>
              <a:t>Integration with Microsoft products</a:t>
            </a:r>
          </a:p>
          <a:p>
            <a:pPr lvl="1"/>
            <a:r>
              <a:rPr lang="en-US"/>
              <a:t>Azure integrates seamlessly with Microsoft’s ecosystem (e.g., Microsoft 365, Dynamics 365).</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429A5-1E98-84AD-9BD3-66D15E009B7C}"/>
            </a:ext>
          </a:extLst>
        </p:cNvPr>
        <p:cNvGrpSpPr/>
        <p:nvPr/>
      </p:nvGrpSpPr>
      <p:grpSpPr>
        <a:xfrm>
          <a:off x="0" y="0"/>
          <a:ext cx="0" cy="0"/>
          <a:chOff x="0" y="0"/>
          <a:chExt cx="0" cy="0"/>
        </a:xfrm>
      </p:grpSpPr>
      <p:pic>
        <p:nvPicPr>
          <p:cNvPr id="6" name="Picture 5" descr="A close-up of hands typing on a computer&#10;&#10;Description automatically generated">
            <a:extLst>
              <a:ext uri="{FF2B5EF4-FFF2-40B4-BE49-F238E27FC236}">
                <a16:creationId xmlns:a16="http://schemas.microsoft.com/office/drawing/2014/main" id="{8D6E0130-459F-C349-40D7-1A409DD29524}"/>
              </a:ext>
            </a:extLst>
          </p:cNvPr>
          <p:cNvPicPr>
            <a:picLocks noChangeAspect="1"/>
          </p:cNvPicPr>
          <p:nvPr/>
        </p:nvPicPr>
        <p:blipFill>
          <a:blip r:embed="rId3"/>
          <a:stretch>
            <a:fillRect/>
          </a:stretch>
        </p:blipFill>
        <p:spPr>
          <a:xfrm>
            <a:off x="-1" y="0"/>
            <a:ext cx="12305997" cy="6925586"/>
          </a:xfrm>
          <a:prstGeom prst="rect">
            <a:avLst/>
          </a:prstGeom>
        </p:spPr>
      </p:pic>
    </p:spTree>
    <p:extLst>
      <p:ext uri="{BB962C8B-B14F-4D97-AF65-F5344CB8AC3E}">
        <p14:creationId xmlns:p14="http://schemas.microsoft.com/office/powerpoint/2010/main" val="329793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
        <p:nvSpPr>
          <p:cNvPr id="4" name="Slide Number Placeholder 3">
            <a:extLst>
              <a:ext uri="{FF2B5EF4-FFF2-40B4-BE49-F238E27FC236}">
                <a16:creationId xmlns:a16="http://schemas.microsoft.com/office/drawing/2014/main" id="{260883D6-7C53-15AD-4F16-0C047DF6832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
        <p:nvSpPr>
          <p:cNvPr id="4" name="Slide Number Placeholder 3">
            <a:extLst>
              <a:ext uri="{FF2B5EF4-FFF2-40B4-BE49-F238E27FC236}">
                <a16:creationId xmlns:a16="http://schemas.microsoft.com/office/drawing/2014/main" id="{C7E24BF3-1A98-6495-3CD6-4D2897521B5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616006876"/>
                  </p:ext>
                </p:extLst>
              </p:nvPr>
            </p:nvGraphicFramePr>
            <p:xfrm>
              <a:off x="6096001" y="1477203"/>
              <a:ext cx="5215099" cy="1944548"/>
            </p:xfrm>
            <a:graphic>
              <a:graphicData uri="http://schemas.microsoft.com/office/drawing/2017/model3d">
                <am3d:model3d r:embed="rId4">
                  <am3d:spPr>
                    <a:xfrm>
                      <a:off x="0" y="0"/>
                      <a:ext cx="5215099" cy="1944548"/>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1" y="1477203"/>
                <a:ext cx="5215099" cy="1944548"/>
              </a:xfrm>
              <a:prstGeom prst="rect">
                <a:avLst/>
              </a:prstGeom>
            </p:spPr>
          </p:pic>
        </mc:Fallback>
      </mc:AlternateContent>
      <p:pic>
        <p:nvPicPr>
          <p:cNvPr id="1217" name="Picture 193"/>
          <p:cNvPicPr>
            <a:picLocks noChangeAspect="1" noChangeArrowheads="1"/>
          </p:cNvPicPr>
          <p:nvPr/>
        </p:nvPicPr>
        <p:blipFill rotWithShape="1">
          <a:blip r:embed="rId6">
            <a:extLst>
              <a:ext uri="{28A0092B-C50C-407E-A947-70E740481C1C}">
                <a14:useLocalDpi xmlns:a14="http://schemas.microsoft.com/office/drawing/2010/main"/>
              </a:ext>
            </a:extLst>
          </a:blip>
          <a:srcRect l="2" t="4599" r="2906"/>
          <a:stretch/>
        </p:blipFill>
        <p:spPr bwMode="auto">
          <a:xfrm>
            <a:off x="6760159" y="1415948"/>
            <a:ext cx="381977" cy="1934852"/>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96752" y="4115398"/>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9020" y="3906547"/>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874750769"/>
                  </p:ext>
                </p:extLst>
              </p:nvPr>
            </p:nvGraphicFramePr>
            <p:xfrm>
              <a:off x="6537682" y="4793203"/>
              <a:ext cx="591334" cy="343786"/>
            </p:xfrm>
            <a:graphic>
              <a:graphicData uri="http://schemas.microsoft.com/office/drawing/2017/model3d">
                <am3d:model3d r:embed="rId7">
                  <am3d:spPr>
                    <a:xfrm>
                      <a:off x="0" y="0"/>
                      <a:ext cx="591334" cy="343786"/>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2976325" ay="4930671" az="2960450"/>
                    <am3d:postTrans dx="0" dy="0" dz="0"/>
                  </am3d:trans>
                  <am3d:raster rName="Office3DRenderer" rVer="16.0.8326">
                    <am3d:blip r:embed="rId8"/>
                  </am3d:raster>
                  <am3d:objViewport viewportSz="66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37682" y="4793203"/>
                <a:ext cx="591334" cy="34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395081192"/>
                  </p:ext>
                </p:extLst>
              </p:nvPr>
            </p:nvGraphicFramePr>
            <p:xfrm>
              <a:off x="7954345" y="4868692"/>
              <a:ext cx="724787" cy="361844"/>
            </p:xfrm>
            <a:graphic>
              <a:graphicData uri="http://schemas.microsoft.com/office/drawing/2017/model3d">
                <am3d:model3d r:embed="rId9">
                  <am3d:spPr>
                    <a:xfrm>
                      <a:off x="0" y="0"/>
                      <a:ext cx="724787" cy="361844"/>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1585291" ay="4251329" az="1508701"/>
                    <am3d:postTrans dx="0" dy="0" dz="0"/>
                  </am3d:trans>
                  <am3d:raster rName="Office3DRenderer" rVer="16.0.8326">
                    <am3d:blip r:embed="rId10"/>
                  </am3d:raster>
                  <am3d:objViewport viewportSz="780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54345" y="4868692"/>
                <a:ext cx="724787" cy="3618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707049498"/>
                  </p:ext>
                </p:extLst>
              </p:nvPr>
            </p:nvGraphicFramePr>
            <p:xfrm>
              <a:off x="9594543" y="4908630"/>
              <a:ext cx="624098" cy="472801"/>
            </p:xfrm>
            <a:graphic>
              <a:graphicData uri="http://schemas.microsoft.com/office/drawing/2017/model3d">
                <am3d:model3d r:embed="rId11">
                  <am3d:spPr>
                    <a:xfrm>
                      <a:off x="0" y="0"/>
                      <a:ext cx="624098" cy="472801"/>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6956624" ay="3693261" az="7137390"/>
                    <am3d:postTrans dx="0" dy="0" dz="0"/>
                  </am3d:trans>
                  <am3d:raster rName="Office3DRenderer" rVer="16.0.8326">
                    <am3d:blip r:embed="rId12"/>
                  </am3d:raster>
                  <am3d:objViewport viewportSz="7943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94543" y="4908630"/>
                <a:ext cx="624098" cy="4728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832630550"/>
                  </p:ext>
                </p:extLst>
              </p:nvPr>
            </p:nvGraphicFramePr>
            <p:xfrm rot="21371583">
              <a:off x="10949652" y="4831121"/>
              <a:ext cx="826517" cy="716314"/>
            </p:xfrm>
            <a:graphic>
              <a:graphicData uri="http://schemas.microsoft.com/office/drawing/2017/model3d">
                <am3d:model3d r:embed="rId13">
                  <am3d:spPr>
                    <a:xfrm rot="21371583">
                      <a:off x="0" y="0"/>
                      <a:ext cx="826517" cy="716314"/>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091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rot="21371583">
                <a:off x="10949652" y="4831121"/>
                <a:ext cx="826517" cy="716314"/>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
        <p:nvSpPr>
          <p:cNvPr id="3" name="Slide Number Placeholder 3">
            <a:extLst>
              <a:ext uri="{FF2B5EF4-FFF2-40B4-BE49-F238E27FC236}">
                <a16:creationId xmlns:a16="http://schemas.microsoft.com/office/drawing/2014/main" id="{CA124C9A-6BE9-8894-B6B3-0CEFA2D7E8D3}"/>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dirty="0"/>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
        <p:nvSpPr>
          <p:cNvPr id="4" name="Slide Number Placeholder 3">
            <a:extLst>
              <a:ext uri="{FF2B5EF4-FFF2-40B4-BE49-F238E27FC236}">
                <a16:creationId xmlns:a16="http://schemas.microsoft.com/office/drawing/2014/main" id="{227A5139-235C-B81A-B437-FD5A1465DDD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
        <p:nvSpPr>
          <p:cNvPr id="4" name="Slide Number Placeholder 3">
            <a:extLst>
              <a:ext uri="{FF2B5EF4-FFF2-40B4-BE49-F238E27FC236}">
                <a16:creationId xmlns:a16="http://schemas.microsoft.com/office/drawing/2014/main" id="{881C1152-6B79-6D28-B45E-766CEB592FF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Windows PC"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0" y="487"/>
            <a:ext cx="12031544" cy="6857514"/>
          </a:xfrm>
          <a:prstGeom prst="rect">
            <a:avLst/>
          </a:prstGeom>
        </p:spPr>
      </p:pic>
      <p:sp>
        <p:nvSpPr>
          <p:cNvPr id="16" name="Lightest Grey Panel">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White Panel">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Ligh Grey Panel">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3" name="VMs Text">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13" name="Slide Bullets">
            <a:extLst>
              <a:ext uri="{FF2B5EF4-FFF2-40B4-BE49-F238E27FC236}">
                <a16:creationId xmlns:a16="http://schemas.microsoft.com/office/drawing/2014/main" id="{63BB1403-893C-D44F-AECF-DC651DCD9167}"/>
              </a:ext>
            </a:extLst>
          </p:cNvPr>
          <p:cNvSpPr>
            <a:spLocks noGrp="1"/>
          </p:cNvSpPr>
          <p:nvPr>
            <p:ph idx="1"/>
          </p:nvPr>
        </p:nvSpPr>
        <p:spPr>
          <a:xfrm>
            <a:off x="609600" y="1073889"/>
            <a:ext cx="10160000" cy="5052276"/>
          </a:xfrm>
        </p:spPr>
        <p:txBody>
          <a:bodyPr/>
          <a:lstStyle/>
          <a:p>
            <a:r>
              <a:rPr lang="en-US" dirty="0"/>
              <a:t>Windows 10 Enterprise Multi-Session</a:t>
            </a:r>
          </a:p>
          <a:p>
            <a:pPr lvl="1"/>
            <a:r>
              <a:rPr lang="en-US" dirty="0"/>
              <a:t>Enables multiple users to share a single virtual machine, optimized for AVD.</a:t>
            </a:r>
          </a:p>
          <a:p>
            <a:r>
              <a:rPr lang="en-US" dirty="0"/>
              <a:t>Windows 10 Enterprise and Windows 11 Enterprise</a:t>
            </a:r>
          </a:p>
          <a:p>
            <a:pPr lvl="1"/>
            <a:r>
              <a:rPr lang="en-US" dirty="0"/>
              <a:t>Single-user desktops, commonly used for personalized virtual desktops.</a:t>
            </a:r>
          </a:p>
          <a:p>
            <a:r>
              <a:rPr lang="en-US" dirty="0"/>
              <a:t>Windows Server 2012 R2 and Later</a:t>
            </a:r>
          </a:p>
          <a:p>
            <a:pPr lvl="1"/>
            <a:r>
              <a:rPr lang="en-US" dirty="0"/>
              <a:t>Supports multi-user sessions; ideal for server-based applications.</a:t>
            </a:r>
          </a:p>
          <a:p>
            <a:r>
              <a:rPr lang="en-US" dirty="0"/>
              <a:t>Linux Distributions (Limited Support)</a:t>
            </a:r>
          </a:p>
          <a:p>
            <a:pPr lvl="1"/>
            <a:r>
              <a:rPr lang="en-US" dirty="0"/>
              <a:t>AVD provides limited support for specific Linux distributions for specialized workloads.</a:t>
            </a:r>
          </a:p>
        </p:txBody>
      </p:sp>
      <p:sp>
        <p:nvSpPr>
          <p:cNvPr id="3" name="Title">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5" name="Slide Number Placeholder 3">
            <a:extLst>
              <a:ext uri="{FF2B5EF4-FFF2-40B4-BE49-F238E27FC236}">
                <a16:creationId xmlns:a16="http://schemas.microsoft.com/office/drawing/2014/main" id="{2523105E-9FF5-F4B5-A4B6-34E5B86984E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
        <p:nvSpPr>
          <p:cNvPr id="3" name="Slide Number Placeholder 3">
            <a:extLst>
              <a:ext uri="{FF2B5EF4-FFF2-40B4-BE49-F238E27FC236}">
                <a16:creationId xmlns:a16="http://schemas.microsoft.com/office/drawing/2014/main" id="{E8848C8C-DA53-705E-8743-38BF3AEE6495}"/>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32EE-05F5-4E89-CD5F-D10AD6A5F478}"/>
              </a:ext>
            </a:extLst>
          </p:cNvPr>
          <p:cNvSpPr>
            <a:spLocks noGrp="1"/>
          </p:cNvSpPr>
          <p:nvPr>
            <p:ph type="title"/>
          </p:nvPr>
        </p:nvSpPr>
        <p:spPr/>
        <p:txBody>
          <a:bodyPr>
            <a:normAutofit fontScale="90000"/>
          </a:bodyPr>
          <a:lstStyle/>
          <a:p>
            <a:r>
              <a:rPr lang="en-US" dirty="0"/>
              <a:t>AI and ML in Action: Opportunities and Hurdles</a:t>
            </a:r>
          </a:p>
        </p:txBody>
      </p:sp>
      <p:sp>
        <p:nvSpPr>
          <p:cNvPr id="3" name="Content Placeholder 2">
            <a:extLst>
              <a:ext uri="{FF2B5EF4-FFF2-40B4-BE49-F238E27FC236}">
                <a16:creationId xmlns:a16="http://schemas.microsoft.com/office/drawing/2014/main" id="{AB12B559-6386-DE56-19BB-2311B1E5D512}"/>
              </a:ext>
            </a:extLst>
          </p:cNvPr>
          <p:cNvSpPr>
            <a:spLocks noGrp="1"/>
          </p:cNvSpPr>
          <p:nvPr>
            <p:ph idx="1"/>
          </p:nvPr>
        </p:nvSpPr>
        <p:spPr/>
        <p:txBody>
          <a:bodyPr/>
          <a:lstStyle/>
          <a:p>
            <a:r>
              <a:rPr lang="en-US" dirty="0"/>
              <a:t>Group Exercise – 5 Minutes</a:t>
            </a:r>
          </a:p>
          <a:p>
            <a:r>
              <a:rPr lang="en-US" dirty="0"/>
              <a:t>Discuss your team’s current or planned AI/ML initiatives:</a:t>
            </a:r>
          </a:p>
          <a:p>
            <a:pPr lvl="1"/>
            <a:r>
              <a:rPr lang="en-US" b="1" dirty="0"/>
              <a:t>Explore Opportunities</a:t>
            </a:r>
            <a:r>
              <a:rPr lang="en-US" dirty="0"/>
              <a:t>: What potential benefits do you see in adopting AI/ML?</a:t>
            </a:r>
          </a:p>
          <a:p>
            <a:pPr lvl="1"/>
            <a:r>
              <a:rPr lang="en-US" b="1" dirty="0"/>
              <a:t>Acknowledge Hurdles</a:t>
            </a:r>
            <a:r>
              <a:rPr lang="en-US" dirty="0"/>
              <a:t>: What are the key challenges or concerns?</a:t>
            </a:r>
          </a:p>
          <a:p>
            <a:r>
              <a:rPr lang="en-US" dirty="0"/>
              <a:t>Each table will share:</a:t>
            </a:r>
          </a:p>
          <a:p>
            <a:pPr lvl="1"/>
            <a:r>
              <a:rPr lang="en-US" dirty="0"/>
              <a:t>One </a:t>
            </a:r>
            <a:r>
              <a:rPr lang="en-US" i="1" dirty="0"/>
              <a:t>significant opportunity</a:t>
            </a:r>
            <a:endParaRPr lang="en-US" dirty="0"/>
          </a:p>
          <a:p>
            <a:pPr lvl="1"/>
            <a:r>
              <a:rPr lang="en-US" dirty="0"/>
              <a:t>One </a:t>
            </a:r>
            <a:r>
              <a:rPr lang="en-US" i="1" dirty="0"/>
              <a:t>notable hurdle</a:t>
            </a:r>
            <a:endParaRPr lang="en-US" dirty="0"/>
          </a:p>
        </p:txBody>
      </p:sp>
      <p:sp>
        <p:nvSpPr>
          <p:cNvPr id="4" name="Slide Number Placeholder 3">
            <a:extLst>
              <a:ext uri="{FF2B5EF4-FFF2-40B4-BE49-F238E27FC236}">
                <a16:creationId xmlns:a16="http://schemas.microsoft.com/office/drawing/2014/main" id="{1B4E6287-DB8C-EDE2-5581-D32C8C0151E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extLst>
      <p:ext uri="{BB962C8B-B14F-4D97-AF65-F5344CB8AC3E}">
        <p14:creationId xmlns:p14="http://schemas.microsoft.com/office/powerpoint/2010/main" val="17755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dirty="0"/>
              <a:t>Key Tools in Generative AI: GPT, DALL·E, and Codex</a:t>
            </a:r>
            <a:endParaRPr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dirty="0"/>
              <a:t>Demo: </a:t>
            </a:r>
            <a:r>
              <a:rPr lang="en-US" dirty="0"/>
              <a:t>ChatGPT Process Client Data</a:t>
            </a:r>
            <a:endParaRPr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pic>
        <p:nvPicPr>
          <p:cNvPr id="7" name="Picture 6">
            <a:extLst>
              <a:ext uri="{FF2B5EF4-FFF2-40B4-BE49-F238E27FC236}">
                <a16:creationId xmlns:a16="http://schemas.microsoft.com/office/drawing/2014/main" id="{409B1CE8-4DB3-8CC8-BE3C-E1DD9DF9A115}"/>
              </a:ext>
            </a:extLst>
          </p:cNvPr>
          <p:cNvPicPr>
            <a:picLocks noChangeAspect="1"/>
          </p:cNvPicPr>
          <p:nvPr/>
        </p:nvPicPr>
        <p:blipFill>
          <a:blip r:embed="rId3"/>
          <a:stretch>
            <a:fillRect/>
          </a:stretch>
        </p:blipFill>
        <p:spPr>
          <a:xfrm>
            <a:off x="3497580" y="3083488"/>
            <a:ext cx="7759064" cy="32340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Cloud, Data, and AI expert</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What is Possible with AI</a:t>
            </a:r>
          </a:p>
          <a:p>
            <a:r>
              <a:rPr lang="en-US" dirty="0"/>
              <a:t>Drive Business Value with Intelligent Apps</a:t>
            </a:r>
          </a:p>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40</a:t>
            </a:fld>
            <a:endParaRPr lang="en-US" dirty="0">
              <a:solidFill>
                <a:srgbClr val="D1282E"/>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2" name="Slide Number Placeholder 3">
            <a:extLst>
              <a:ext uri="{FF2B5EF4-FFF2-40B4-BE49-F238E27FC236}">
                <a16:creationId xmlns:a16="http://schemas.microsoft.com/office/drawing/2014/main" id="{286584C7-C75A-9050-35C3-F461A6D305BD}"/>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Slide Number Placeholder 3">
            <a:extLst>
              <a:ext uri="{FF2B5EF4-FFF2-40B4-BE49-F238E27FC236}">
                <a16:creationId xmlns:a16="http://schemas.microsoft.com/office/drawing/2014/main" id="{18DDB747-6EA2-3EF3-73FD-559B62C4B9C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42</a:t>
            </a:fld>
            <a:endParaRPr lang="en-US" dirty="0">
              <a:solidFill>
                <a:srgbClr val="D1282E"/>
              </a:solidFill>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90B2-89EC-C84E-C5BB-2C8DB492C05D}"/>
              </a:ext>
            </a:extLst>
          </p:cNvPr>
          <p:cNvSpPr>
            <a:spLocks noGrp="1"/>
          </p:cNvSpPr>
          <p:nvPr>
            <p:ph type="title"/>
          </p:nvPr>
        </p:nvSpPr>
        <p:spPr/>
        <p:txBody>
          <a:bodyPr/>
          <a:lstStyle/>
          <a:p>
            <a:r>
              <a:rPr lang="en-US" dirty="0"/>
              <a:t>Financial</a:t>
            </a:r>
            <a:r>
              <a:rPr lang="en-US" baseline="0" dirty="0"/>
              <a:t> Services and Risk Management</a:t>
            </a:r>
            <a:endParaRPr lang="en-US" dirty="0"/>
          </a:p>
        </p:txBody>
      </p:sp>
      <p:sp>
        <p:nvSpPr>
          <p:cNvPr id="3" name="Content Placeholder 2">
            <a:extLst>
              <a:ext uri="{FF2B5EF4-FFF2-40B4-BE49-F238E27FC236}">
                <a16:creationId xmlns:a16="http://schemas.microsoft.com/office/drawing/2014/main" id="{055CD782-50A7-7FCC-F728-924CFF434830}"/>
              </a:ext>
            </a:extLst>
          </p:cNvPr>
          <p:cNvSpPr>
            <a:spLocks noGrp="1"/>
          </p:cNvSpPr>
          <p:nvPr>
            <p:ph idx="1"/>
          </p:nvPr>
        </p:nvSpPr>
        <p:spPr/>
        <p:txBody>
          <a:bodyPr/>
          <a:lstStyle/>
          <a:p>
            <a:r>
              <a:rPr lang="en-US" dirty="0"/>
              <a:t>Enhancing fraud detection</a:t>
            </a:r>
          </a:p>
          <a:p>
            <a:pPr lvl="1"/>
            <a:r>
              <a:rPr lang="en-US" dirty="0"/>
              <a:t>AI analyzes transaction patterns to flag potentially fraudulent activity in real-time.</a:t>
            </a:r>
          </a:p>
          <a:p>
            <a:r>
              <a:rPr lang="en-US" dirty="0"/>
              <a:t>Risk assessment and mitigation</a:t>
            </a:r>
          </a:p>
          <a:p>
            <a:pPr lvl="1"/>
            <a:r>
              <a:rPr lang="en-US" dirty="0"/>
              <a:t>Machine learning models predict and quantify risks, assisting in decision-making for loans, investments, and insurance.</a:t>
            </a:r>
          </a:p>
          <a:p>
            <a:r>
              <a:rPr lang="en-US" dirty="0"/>
              <a:t>Personalized financial products</a:t>
            </a:r>
          </a:p>
          <a:p>
            <a:pPr lvl="1"/>
            <a:r>
              <a:rPr lang="en-US" dirty="0"/>
              <a:t>AI customizes financial offerings based on individual customer data, improving client experience and engagement.</a:t>
            </a:r>
          </a:p>
          <a:p>
            <a:r>
              <a:rPr lang="en-US" dirty="0"/>
              <a:t>Compliance monitoring</a:t>
            </a:r>
          </a:p>
          <a:p>
            <a:pPr lvl="1"/>
            <a:r>
              <a:rPr lang="en-US" dirty="0"/>
              <a:t>Automates monitoring for regulatory compliance, identifying unusual activity that may require intervention.</a:t>
            </a:r>
          </a:p>
          <a:p>
            <a:endParaRPr lang="en-US" dirty="0"/>
          </a:p>
        </p:txBody>
      </p:sp>
      <p:sp>
        <p:nvSpPr>
          <p:cNvPr id="4" name="Slide Number Placeholder 3">
            <a:extLst>
              <a:ext uri="{FF2B5EF4-FFF2-40B4-BE49-F238E27FC236}">
                <a16:creationId xmlns:a16="http://schemas.microsoft.com/office/drawing/2014/main" id="{D0239570-6528-BC50-AEF6-5A1311C5C66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extLst>
      <p:ext uri="{BB962C8B-B14F-4D97-AF65-F5344CB8AC3E}">
        <p14:creationId xmlns:p14="http://schemas.microsoft.com/office/powerpoint/2010/main" val="414860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47</a:t>
            </a:fld>
            <a:endParaRPr lang="en-US" dirty="0"/>
          </a:p>
        </p:txBody>
      </p:sp>
      <p:pic>
        <p:nvPicPr>
          <p:cNvPr id="4" name="Picture 3">
            <a:extLst>
              <a:ext uri="{FF2B5EF4-FFF2-40B4-BE49-F238E27FC236}">
                <a16:creationId xmlns:a16="http://schemas.microsoft.com/office/drawing/2014/main" id="{3069771A-592E-EF34-3993-DADADD8616E5}"/>
              </a:ext>
            </a:extLst>
          </p:cNvPr>
          <p:cNvPicPr>
            <a:picLocks noChangeAspect="1"/>
          </p:cNvPicPr>
          <p:nvPr/>
        </p:nvPicPr>
        <p:blipFill>
          <a:blip r:embed="rId3"/>
          <a:stretch>
            <a:fillRect/>
          </a:stretch>
        </p:blipFill>
        <p:spPr>
          <a:xfrm>
            <a:off x="3497580" y="2946328"/>
            <a:ext cx="7759064" cy="3234064"/>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r>
              <a:rPr lang="en-US" dirty="0"/>
              <a:t>Ethics in AI</a:t>
            </a:r>
          </a:p>
          <a:p>
            <a:r>
              <a:rPr lang="en-US" dirty="0"/>
              <a:t>Cloud Security &amp; Compliance</a:t>
            </a:r>
          </a:p>
          <a:p>
            <a:r>
              <a:rPr lang="en-US" dirty="0"/>
              <a:t>Data Privacy and Regulatory Standards</a:t>
            </a:r>
          </a:p>
          <a:p>
            <a:r>
              <a:rPr lang="en-US" dirty="0"/>
              <a:t>Building a Cloud-Ready Culture</a:t>
            </a:r>
          </a:p>
          <a:p>
            <a:r>
              <a:rPr lang="en-US" dirty="0"/>
              <a:t>Computer Vision and Facial Recognition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Ethics in AI</a:t>
            </a:r>
          </a:p>
        </p:txBody>
      </p:sp>
      <p:sp>
        <p:nvSpPr>
          <p:cNvPr id="3" name="Content Placeholder 2"/>
          <p:cNvSpPr>
            <a:spLocks noGrp="1"/>
          </p:cNvSpPr>
          <p:nvPr>
            <p:ph idx="1"/>
          </p:nvPr>
        </p:nvSpPr>
        <p:spPr>
          <a:xfrm>
            <a:off x="609600" y="1073889"/>
            <a:ext cx="10160000" cy="5052276"/>
          </a:xfrm>
        </p:spPr>
        <p:txBody>
          <a:bodyPr/>
          <a:lstStyle/>
          <a:p>
            <a:r>
              <a:rPr lang="en-US" dirty="0"/>
              <a:t>Addressing bias in AI models</a:t>
            </a:r>
          </a:p>
          <a:p>
            <a:pPr marL="742950" lvl="1" indent="-285750">
              <a:buFont typeface="Arial" panose="020B0604020202020204" pitchFamily="34" charset="0"/>
              <a:buChar char="•"/>
            </a:pPr>
            <a:r>
              <a:rPr lang="en-US" dirty="0"/>
              <a:t>Bias in training data can lead to skewed AI outcomes, impacting decision fairness. Ensuring diversity and regular audits in data selection can mitigate this risk.</a:t>
            </a:r>
          </a:p>
          <a:p>
            <a:r>
              <a:rPr lang="en-US" dirty="0"/>
              <a:t>Ensuring transparency and fairness</a:t>
            </a:r>
          </a:p>
          <a:p>
            <a:pPr marL="742950" lvl="1" indent="-285750">
              <a:buFont typeface="Arial" panose="020B0604020202020204" pitchFamily="34" charset="0"/>
              <a:buChar char="•"/>
            </a:pPr>
            <a:r>
              <a:rPr lang="en-US" dirty="0"/>
              <a:t>Explainable AI is crucial, helping stakeholders understand decision-making processes. Regular fairness assessments help maintain equity and trust.</a:t>
            </a:r>
          </a:p>
          <a:p>
            <a:r>
              <a:rPr lang="en-US" dirty="0"/>
              <a:t>Governance frameworks for AI use</a:t>
            </a:r>
          </a:p>
          <a:p>
            <a:pPr marL="742950" lvl="1" indent="-285750">
              <a:buFont typeface="Arial" panose="020B0604020202020204" pitchFamily="34" charset="0"/>
              <a:buChar char="•"/>
            </a:pPr>
            <a:r>
              <a:rPr lang="en-US" dirty="0"/>
              <a:t>Effective AI governance aligns AI practices with ethical standards and regulatory requirements, reinforcing accountability and ethical deployment.</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private data processing</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Security &amp; Compliance</a:t>
            </a:r>
          </a:p>
        </p:txBody>
      </p:sp>
      <p:sp>
        <p:nvSpPr>
          <p:cNvPr id="3" name="Content Placeholder 2"/>
          <p:cNvSpPr>
            <a:spLocks noGrp="1"/>
          </p:cNvSpPr>
          <p:nvPr>
            <p:ph idx="1"/>
          </p:nvPr>
        </p:nvSpPr>
        <p:spPr>
          <a:xfrm>
            <a:off x="609600" y="1073889"/>
            <a:ext cx="10160000" cy="5052276"/>
          </a:xfrm>
        </p:spPr>
        <p:txBody>
          <a:bodyPr/>
          <a:lstStyle/>
          <a:p>
            <a:r>
              <a:rPr lang="en-US" dirty="0"/>
              <a:t>Data encryption</a:t>
            </a:r>
          </a:p>
          <a:p>
            <a:pPr marL="742950" lvl="1" indent="-285750">
              <a:buFont typeface="Arial" panose="020B0604020202020204" pitchFamily="34" charset="0"/>
              <a:buChar char="•"/>
            </a:pPr>
            <a:r>
              <a:rPr lang="en-US" dirty="0"/>
              <a:t>Sensitive data requires encryption at rest and in transit, safeguarding information across cloud environments.</a:t>
            </a:r>
          </a:p>
          <a:p>
            <a:r>
              <a:rPr lang="en-US" dirty="0"/>
              <a:t>Azure’s compliance certifications</a:t>
            </a:r>
          </a:p>
          <a:p>
            <a:pPr marL="742950" lvl="1" indent="-285750">
              <a:buFont typeface="Arial" panose="020B0604020202020204" pitchFamily="34" charset="0"/>
              <a:buChar char="•"/>
            </a:pPr>
            <a:r>
              <a:rPr lang="en-US" dirty="0"/>
              <a:t>Azure meets stringent global security standards, including GDPR, HIPAA, and ISO 27001, ensuring regulatory compliance.</a:t>
            </a:r>
          </a:p>
          <a:p>
            <a:r>
              <a:rPr lang="en-US" dirty="0"/>
              <a:t>Security best practices</a:t>
            </a:r>
          </a:p>
          <a:p>
            <a:pPr marL="742950" lvl="1" indent="-285750">
              <a:buFont typeface="Arial" panose="020B0604020202020204" pitchFamily="34" charset="0"/>
              <a:buChar char="•"/>
            </a:pPr>
            <a:r>
              <a:rPr lang="en-US" dirty="0"/>
              <a:t>Employ MFA, schedule regular security audits, and encrypt data comprehensively to strengthen security.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Building a Cloud-Ready Culture</a:t>
            </a:r>
          </a:p>
        </p:txBody>
      </p:sp>
      <p:sp>
        <p:nvSpPr>
          <p:cNvPr id="3" name="Content Placeholder 2"/>
          <p:cNvSpPr>
            <a:spLocks noGrp="1"/>
          </p:cNvSpPr>
          <p:nvPr>
            <p:ph idx="1"/>
          </p:nvPr>
        </p:nvSpPr>
        <p:spPr>
          <a:xfrm>
            <a:off x="609600" y="1073889"/>
            <a:ext cx="10160000" cy="5052276"/>
          </a:xfrm>
        </p:spPr>
        <p:txBody>
          <a:bodyPr/>
          <a:lstStyle/>
          <a:p>
            <a:r>
              <a:rPr lang="en-US" dirty="0"/>
              <a:t>Fostering innovation and risk-taking</a:t>
            </a:r>
          </a:p>
          <a:p>
            <a:pPr marL="742950" lvl="1" indent="-285750">
              <a:buFont typeface="Arial" panose="020B0604020202020204" pitchFamily="34" charset="0"/>
              <a:buChar char="•"/>
            </a:pPr>
            <a:r>
              <a:rPr lang="en-US" dirty="0"/>
              <a:t>Encourage experimentation with cloud technologies to unlock potential business benefits.</a:t>
            </a:r>
          </a:p>
          <a:p>
            <a:r>
              <a:rPr lang="en-US" dirty="0"/>
              <a:t>Upskilling the workforce</a:t>
            </a:r>
          </a:p>
          <a:p>
            <a:pPr marL="742950" lvl="1" indent="-285750">
              <a:buFont typeface="Arial" panose="020B0604020202020204" pitchFamily="34" charset="0"/>
              <a:buChar char="•"/>
            </a:pPr>
            <a:r>
              <a:rPr lang="en-US" dirty="0"/>
              <a:t>Equip employees with training on AI and cloud tools to enhance their skills and adaptability.</a:t>
            </a:r>
          </a:p>
          <a:p>
            <a:r>
              <a:rPr lang="en-US" dirty="0"/>
              <a:t>Overcoming resistance to change</a:t>
            </a:r>
          </a:p>
          <a:p>
            <a:pPr marL="742950" lvl="1" indent="-285750">
              <a:buFont typeface="Arial" panose="020B0604020202020204" pitchFamily="34" charset="0"/>
              <a:buChar char="•"/>
            </a:pPr>
            <a:r>
              <a:rPr lang="en-US" dirty="0"/>
              <a:t>Communicate cloud adoption benefits clearly and provide transition support to ease adjustments.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1" y="1941095"/>
            <a:ext cx="5486400"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79" y="1574800"/>
            <a:ext cx="4955178" cy="4525963"/>
          </a:xfrm>
        </p:spPr>
        <p:txBody>
          <a:bodyPr>
            <a:normAutofit/>
          </a:bodyPr>
          <a:lstStyle/>
          <a:p>
            <a:r>
              <a:rPr lang="en-US" sz="1800" dirty="0"/>
              <a:t>Extract insights from images and videos</a:t>
            </a:r>
          </a:p>
          <a:p>
            <a:pPr marL="742950" lvl="1" indent="-285750">
              <a:buFont typeface="Arial" panose="020B0604020202020204" pitchFamily="34" charset="0"/>
              <a:buChar char="•"/>
            </a:pPr>
            <a:r>
              <a:rPr lang="en-US" sz="1600" dirty="0"/>
              <a:t>Analyze visuals to gather valuable data for various applications</a:t>
            </a:r>
          </a:p>
          <a:p>
            <a:r>
              <a:rPr lang="en-US" sz="1800" dirty="0"/>
              <a:t>Pre-built APIs for rapid deployment</a:t>
            </a:r>
          </a:p>
          <a:p>
            <a:pPr marL="742950" lvl="1" indent="-285750">
              <a:buFont typeface="Arial" panose="020B0604020202020204" pitchFamily="34" charset="0"/>
              <a:buChar char="•"/>
            </a:pPr>
            <a:r>
              <a:rPr lang="en-US" sz="1600" dirty="0"/>
              <a:t>Simplify integration with powerful, ready-to-use computer vision capabilities</a:t>
            </a:r>
          </a:p>
          <a:p>
            <a:r>
              <a:rPr lang="en-US" sz="1800" dirty="0"/>
              <a:t>Recognize faces, objects, and text</a:t>
            </a:r>
          </a:p>
          <a:p>
            <a:pPr marL="742950" lvl="1" indent="-285750">
              <a:buFont typeface="Arial" panose="020B0604020202020204" pitchFamily="34" charset="0"/>
              <a:buChar char="•"/>
            </a:pPr>
            <a:r>
              <a:rPr lang="en-US" sz="1600" dirty="0"/>
              <a:t>Identify people, products, and documents in images to automate workflows</a:t>
            </a:r>
          </a:p>
          <a:p>
            <a:r>
              <a:rPr lang="en-US" sz="1800" dirty="0"/>
              <a:t>Real-world applications in finance and retail</a:t>
            </a:r>
          </a:p>
          <a:p>
            <a:pPr marL="742950" lvl="1" indent="-285750">
              <a:buFont typeface="Arial" panose="020B0604020202020204" pitchFamily="34" charset="0"/>
              <a:buChar char="•"/>
            </a:pPr>
            <a:r>
              <a:rPr lang="en-US" sz="1600" dirty="0"/>
              <a:t>Fraud detection, document processing, and customer insights</a:t>
            </a:r>
          </a:p>
          <a:p>
            <a:endParaRPr lang="en-US" sz="1800" dirty="0"/>
          </a:p>
        </p:txBody>
      </p:sp>
      <p:sp>
        <p:nvSpPr>
          <p:cNvPr id="3" name="Slide Number Placeholder 3">
            <a:extLst>
              <a:ext uri="{FF2B5EF4-FFF2-40B4-BE49-F238E27FC236}">
                <a16:creationId xmlns:a16="http://schemas.microsoft.com/office/drawing/2014/main" id="{B13A60A7-1076-76C0-66CA-0BA7F8CFF2F9}"/>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52</a:t>
            </a:fld>
            <a:endParaRPr lang="en-US" dirty="0">
              <a:solidFill>
                <a:srgbClr val="D1282E"/>
              </a:solidFill>
            </a:endParaRP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Digital technology vision exam eye test">
            <a:extLst>
              <a:ext uri="{FF2B5EF4-FFF2-40B4-BE49-F238E27FC236}">
                <a16:creationId xmlns:a16="http://schemas.microsoft.com/office/drawing/2014/main" id="{F28A6FA1-B7AC-BE5A-6951-C1D41C84855F}"/>
              </a:ext>
            </a:extLst>
          </p:cNvPr>
          <p:cNvPicPr>
            <a:picLocks noGrp="1" noChangeAspect="1"/>
          </p:cNvPicPr>
          <p:nvPr>
            <p:ph idx="13"/>
          </p:nvPr>
        </p:nvPicPr>
        <p:blipFill rotWithShape="1">
          <a:blip r:embed="rId3"/>
          <a:srcRect r="-2" b="1258"/>
          <a:stretch/>
        </p:blipFill>
        <p:spPr>
          <a:xfrm>
            <a:off x="1" y="2"/>
            <a:ext cx="11285315" cy="7438014"/>
          </a:xfrm>
          <a:noFill/>
        </p:spPr>
      </p:pic>
      <p:sp>
        <p:nvSpPr>
          <p:cNvPr id="2" name="Title 1">
            <a:extLst>
              <a:ext uri="{FF2B5EF4-FFF2-40B4-BE49-F238E27FC236}">
                <a16:creationId xmlns:a16="http://schemas.microsoft.com/office/drawing/2014/main" id="{4E2B41F4-5021-C3EF-2D3C-E9848B32E116}"/>
              </a:ext>
            </a:extLst>
          </p:cNvPr>
          <p:cNvSpPr>
            <a:spLocks noGrp="1"/>
          </p:cNvSpPr>
          <p:nvPr>
            <p:ph type="title"/>
          </p:nvPr>
        </p:nvSpPr>
        <p:spPr>
          <a:xfrm>
            <a:off x="1261872" y="758952"/>
            <a:ext cx="9418320" cy="4041648"/>
          </a:xfrm>
        </p:spPr>
        <p:txBody>
          <a:bodyPr anchor="b">
            <a:normAutofit/>
          </a:bodyPr>
          <a:lstStyle/>
          <a:p>
            <a:r>
              <a:rPr lang="en-US" dirty="0"/>
              <a:t>Demo: AI Vision</a:t>
            </a:r>
          </a:p>
        </p:txBody>
      </p:sp>
      <p:sp>
        <p:nvSpPr>
          <p:cNvPr id="3" name="Content Placeholder 2">
            <a:extLst>
              <a:ext uri="{FF2B5EF4-FFF2-40B4-BE49-F238E27FC236}">
                <a16:creationId xmlns:a16="http://schemas.microsoft.com/office/drawing/2014/main" id="{3755A2AA-D12F-F6D1-4E72-3BF196D6756A}"/>
              </a:ext>
            </a:extLst>
          </p:cNvPr>
          <p:cNvSpPr>
            <a:spLocks noGrp="1"/>
          </p:cNvSpPr>
          <p:nvPr>
            <p:ph type="body" idx="1"/>
          </p:nvPr>
        </p:nvSpPr>
        <p:spPr>
          <a:xfrm>
            <a:off x="1261872" y="4800600"/>
            <a:ext cx="9418320" cy="1691640"/>
          </a:xfrm>
        </p:spPr>
        <p:txBody>
          <a:bodyPr anchor="t">
            <a:normAutofit/>
          </a:bodyPr>
          <a:lstStyle/>
          <a:p>
            <a:pPr marL="342900" indent="-342900">
              <a:buFont typeface="Arial" panose="020B0604020202020204" pitchFamily="34" charset="0"/>
              <a:buChar char="•"/>
            </a:pPr>
            <a:r>
              <a:rPr lang="en-US" dirty="0">
                <a:solidFill>
                  <a:schemeClr val="bg2">
                    <a:lumMod val="20000"/>
                    <a:lumOff val="80000"/>
                  </a:schemeClr>
                </a:solidFill>
              </a:rPr>
              <a:t>Setup Azure Vision Studio</a:t>
            </a:r>
          </a:p>
          <a:p>
            <a:pPr marL="342900" indent="-342900">
              <a:buFont typeface="Arial" panose="020B0604020202020204" pitchFamily="34" charset="0"/>
              <a:buChar char="•"/>
            </a:pPr>
            <a:r>
              <a:rPr lang="en-US" dirty="0">
                <a:solidFill>
                  <a:schemeClr val="bg2">
                    <a:lumMod val="20000"/>
                    <a:lumOff val="80000"/>
                  </a:schemeClr>
                </a:solidFill>
              </a:rPr>
              <a:t>Detect common objects in images</a:t>
            </a:r>
          </a:p>
          <a:p>
            <a:pPr marL="342900" indent="-342900">
              <a:buFont typeface="Arial" panose="020B0604020202020204" pitchFamily="34" charset="0"/>
              <a:buChar char="•"/>
            </a:pPr>
            <a:r>
              <a:rPr lang="en-US" dirty="0">
                <a:solidFill>
                  <a:schemeClr val="bg2">
                    <a:lumMod val="20000"/>
                    <a:lumOff val="80000"/>
                  </a:schemeClr>
                </a:solidFill>
              </a:rPr>
              <a:t>Extract common tags from images</a:t>
            </a:r>
          </a:p>
          <a:p>
            <a:pPr marL="342900" indent="-342900">
              <a:buFont typeface="Arial" panose="020B0604020202020204" pitchFamily="34" charset="0"/>
              <a:buChar char="•"/>
            </a:pPr>
            <a:r>
              <a:rPr lang="en-US" dirty="0">
                <a:solidFill>
                  <a:schemeClr val="bg2">
                    <a:lumMod val="20000"/>
                    <a:lumOff val="80000"/>
                  </a:schemeClr>
                </a:solidFill>
              </a:rPr>
              <a:t>Extract Text from images</a:t>
            </a:r>
          </a:p>
        </p:txBody>
      </p:sp>
      <p:sp>
        <p:nvSpPr>
          <p:cNvPr id="5" name="Slide Number Placeholder 4">
            <a:extLst>
              <a:ext uri="{FF2B5EF4-FFF2-40B4-BE49-F238E27FC236}">
                <a16:creationId xmlns:a16="http://schemas.microsoft.com/office/drawing/2014/main" id="{D2717991-03B2-AA81-ACE1-AB4B05FF81F1}"/>
              </a:ext>
            </a:extLst>
          </p:cNvPr>
          <p:cNvSpPr>
            <a:spLocks noGrp="1"/>
          </p:cNvSpPr>
          <p:nvPr>
            <p:ph type="sldNum" sz="quarter" idx="12"/>
          </p:nvPr>
        </p:nvSpPr>
        <p:spPr>
          <a:xfrm rot="16200000">
            <a:off x="11189125" y="5824646"/>
            <a:ext cx="1315721" cy="486833"/>
          </a:xfrm>
        </p:spPr>
        <p:txBody>
          <a:bodyPr anchor="ctr">
            <a:normAutofit/>
          </a:bodyPr>
          <a:lstStyle/>
          <a:p>
            <a:pPr defTabSz="685800">
              <a:spcAft>
                <a:spcPts val="600"/>
              </a:spcAft>
            </a:pPr>
            <a:fld id="{D99624C5-FDF6-4954-B8C3-64918F306FAA}" type="slidenum">
              <a:rPr lang="en-US" smtClean="0">
                <a:solidFill>
                  <a:srgbClr val="D1282E"/>
                </a:solidFill>
              </a:rPr>
              <a:pPr defTabSz="685800">
                <a:spcAft>
                  <a:spcPts val="600"/>
                </a:spcAft>
              </a:pPr>
              <a:t>53</a:t>
            </a:fld>
            <a:endParaRPr lang="en-US">
              <a:solidFill>
                <a:srgbClr val="D1282E"/>
              </a:solidFill>
            </a:endParaRPr>
          </a:p>
        </p:txBody>
      </p:sp>
    </p:spTree>
    <p:extLst>
      <p:ext uri="{BB962C8B-B14F-4D97-AF65-F5344CB8AC3E}">
        <p14:creationId xmlns:p14="http://schemas.microsoft.com/office/powerpoint/2010/main" val="3871772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lang="en-US" dirty="0"/>
              <a:t>Wrap-Up &amp; Key Takeaways</a:t>
            </a:r>
          </a:p>
        </p:txBody>
      </p:sp>
      <p:sp>
        <p:nvSpPr>
          <p:cNvPr id="3" name="Content Placeholder 2"/>
          <p:cNvSpPr>
            <a:spLocks noGrp="1"/>
          </p:cNvSpPr>
          <p:nvPr>
            <p:ph idx="1"/>
          </p:nvPr>
        </p:nvSpPr>
        <p:spPr>
          <a:xfrm>
            <a:off x="609600" y="1073889"/>
            <a:ext cx="10160000" cy="5052276"/>
          </a:xfrm>
        </p:spPr>
        <p:txBody>
          <a:bodyPr/>
          <a:lstStyle/>
          <a:p>
            <a:pPr lvl="0"/>
            <a:r>
              <a:rPr lang="en-US"/>
              <a:t>Recap of the Session</a:t>
            </a:r>
          </a:p>
          <a:p>
            <a:pPr lvl="0"/>
            <a:r>
              <a:rPr lang="en-US"/>
              <a:t>Call to Action: Start Your Cloud and AI Journey</a:t>
            </a:r>
          </a:p>
          <a:p>
            <a:pPr lvl="0"/>
            <a:r>
              <a:rPr lang="en-US"/>
              <a:t>Q&amp;A with the Audience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55</a:t>
            </a:fld>
            <a:endParaRPr lang="en-US" dirty="0">
              <a:solidFill>
                <a:srgbClr val="D1282E"/>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20200" cy="729784"/>
          </a:xfrm>
        </p:spPr>
        <p:txBody>
          <a:bodyPr>
            <a:normAutofit/>
          </a:bodyPr>
          <a:lstStyle/>
          <a:p>
            <a:pPr marL="0" lvl="0" indent="0">
              <a:buNone/>
            </a:pPr>
            <a:r>
              <a:rPr dirty="0"/>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56</a:t>
            </a:fld>
            <a:endParaRPr lang="en-US" dirty="0">
              <a:solidFill>
                <a:srgbClr val="D1282E"/>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Q&amp;A with the Audience</a:t>
            </a:r>
          </a:p>
        </p:txBody>
      </p:sp>
      <p:sp>
        <p:nvSpPr>
          <p:cNvPr id="3" name="Content Placeholder 2"/>
          <p:cNvSpPr>
            <a:spLocks noGrp="1"/>
          </p:cNvSpPr>
          <p:nvPr>
            <p:ph idx="1"/>
          </p:nvPr>
        </p:nvSpPr>
        <p:spPr/>
        <p:txBody>
          <a:bodyPr/>
          <a:lstStyle/>
          <a:p>
            <a:pPr lvl="0"/>
            <a:r>
              <a:rPr dirty="0"/>
              <a:t>Open for questions</a:t>
            </a:r>
          </a:p>
          <a:p>
            <a:pPr lvl="1"/>
            <a:r>
              <a:rPr dirty="0"/>
              <a:t>Encourage participants to ask questions related to cloud computing, AI, and the demos.</a:t>
            </a:r>
          </a:p>
          <a:p>
            <a:pPr lvl="0"/>
            <a:r>
              <a:rPr dirty="0"/>
              <a:t>Clarify key points</a:t>
            </a:r>
          </a:p>
          <a:p>
            <a:pPr lvl="1"/>
            <a:r>
              <a:rPr dirty="0"/>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57</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4A62-D61F-D798-49AA-CD83246931D6}"/>
              </a:ext>
            </a:extLst>
          </p:cNvPr>
          <p:cNvSpPr>
            <a:spLocks noGrp="1"/>
          </p:cNvSpPr>
          <p:nvPr>
            <p:ph type="title"/>
          </p:nvPr>
        </p:nvSpPr>
        <p:spPr>
          <a:xfrm>
            <a:off x="609600" y="152718"/>
            <a:ext cx="8013405" cy="729784"/>
          </a:xfrm>
        </p:spPr>
        <p:txBody>
          <a:bodyPr>
            <a:normAutofit/>
          </a:bodyPr>
          <a:lstStyle/>
          <a:p>
            <a:r>
              <a:rPr lang="en-US" dirty="0"/>
              <a:t>The Cloud Revolution</a:t>
            </a:r>
          </a:p>
        </p:txBody>
      </p:sp>
      <p:sp>
        <p:nvSpPr>
          <p:cNvPr id="3" name="Content Placeholder 2"/>
          <p:cNvSpPr>
            <a:spLocks noGrp="1"/>
          </p:cNvSpPr>
          <p:nvPr>
            <p:ph idx="1"/>
          </p:nvPr>
        </p:nvSpPr>
        <p:spPr>
          <a:xfrm>
            <a:off x="609600" y="1073889"/>
            <a:ext cx="10160000" cy="5052276"/>
          </a:xfrm>
        </p:spPr>
        <p:txBody>
          <a:bodyPr/>
          <a:lstStyle/>
          <a:p>
            <a:r>
              <a:rPr lang="en-US" dirty="0"/>
              <a:t>Defining Cloud Computing</a:t>
            </a:r>
          </a:p>
          <a:p>
            <a:pPr lvl="1"/>
            <a:r>
              <a:rPr lang="en-US" dirty="0"/>
              <a:t>Cloud computing provides access to computing resources over the internet, enabling businesses to scale without physical infrastructure.</a:t>
            </a:r>
          </a:p>
          <a:p>
            <a:r>
              <a:rPr lang="en-US" dirty="0"/>
              <a:t>Benefits of cloud technology</a:t>
            </a:r>
          </a:p>
          <a:p>
            <a:pPr lvl="1"/>
            <a:r>
              <a:rPr lang="en-US" dirty="0"/>
              <a:t>Scalability, flexibility, cost savings, and access to a vast array of services.</a:t>
            </a:r>
          </a:p>
          <a:p>
            <a:r>
              <a:rPr lang="en-US" dirty="0"/>
              <a:t>Key components</a:t>
            </a:r>
          </a:p>
          <a:p>
            <a:pPr lvl="1"/>
            <a:r>
              <a:rPr lang="en-US" dirty="0"/>
              <a:t>Compute, storage, networking.</a:t>
            </a:r>
          </a:p>
          <a:p>
            <a:r>
              <a:rPr lang="en-US"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C6A2-6A8B-2B94-F910-54A8BB0FCB61}"/>
              </a:ext>
            </a:extLst>
          </p:cNvPr>
          <p:cNvSpPr>
            <a:spLocks noGrp="1"/>
          </p:cNvSpPr>
          <p:nvPr>
            <p:ph type="title"/>
          </p:nvPr>
        </p:nvSpPr>
        <p:spPr/>
        <p:txBody>
          <a:bodyPr/>
          <a:lstStyle/>
          <a:p>
            <a:r>
              <a:rPr lang="en-US" dirty="0"/>
              <a:t>Key cloud components</a:t>
            </a:r>
          </a:p>
        </p:txBody>
      </p:sp>
      <p:sp>
        <p:nvSpPr>
          <p:cNvPr id="15" name="Content Placeholder 14">
            <a:extLst>
              <a:ext uri="{FF2B5EF4-FFF2-40B4-BE49-F238E27FC236}">
                <a16:creationId xmlns:a16="http://schemas.microsoft.com/office/drawing/2014/main" id="{9AF48683-B349-9C15-5CC6-3E709EE0105C}"/>
              </a:ext>
            </a:extLst>
          </p:cNvPr>
          <p:cNvSpPr>
            <a:spLocks noGrp="1"/>
          </p:cNvSpPr>
          <p:nvPr>
            <p:ph idx="1"/>
          </p:nvPr>
        </p:nvSpPr>
        <p:spPr>
          <a:xfrm>
            <a:off x="609600" y="1930399"/>
            <a:ext cx="10160000" cy="4195765"/>
          </a:xfrm>
        </p:spPr>
        <p:txBody>
          <a:bodyPr/>
          <a:lstStyle/>
          <a:p>
            <a:pPr algn="ctr"/>
            <a:r>
              <a:rPr lang="en-US" sz="1600" dirty="0">
                <a:gradFill>
                  <a:gsLst>
                    <a:gs pos="2917">
                      <a:srgbClr val="000000"/>
                    </a:gs>
                    <a:gs pos="30000">
                      <a:srgbClr val="000000"/>
                    </a:gs>
                  </a:gsLst>
                  <a:lin ang="5400000" scaled="0"/>
                </a:gradFill>
                <a:latin typeface="Segoe UI"/>
              </a:rPr>
              <a:t>Cloud Computing:</a:t>
            </a:r>
            <a:r>
              <a:rPr lang="en-US" sz="1600" b="0" dirty="0">
                <a:gradFill>
                  <a:gsLst>
                    <a:gs pos="2917">
                      <a:srgbClr val="000000"/>
                    </a:gs>
                    <a:gs pos="30000">
                      <a:srgbClr val="000000"/>
                    </a:gs>
                  </a:gsLst>
                  <a:lin ang="5400000" scaled="0"/>
                </a:gradFill>
                <a:latin typeface="Segoe UI"/>
              </a:rPr>
              <a:t> The delivery of computing services over the internet, enabling faster innovation, flexible resources, and economies of scale. </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Slide Number Placeholder 3">
            <a:extLst>
              <a:ext uri="{FF2B5EF4-FFF2-40B4-BE49-F238E27FC236}">
                <a16:creationId xmlns:a16="http://schemas.microsoft.com/office/drawing/2014/main" id="{4CD76840-6125-45D0-BF80-158C6B17CFB2}"/>
              </a:ext>
            </a:extLst>
          </p:cNvPr>
          <p:cNvSpPr txBox="1">
            <a:spLocks/>
          </p:cNvSpPr>
          <p:nvPr/>
        </p:nvSpPr>
        <p:spPr>
          <a:xfrm rot="16200000">
            <a:off x="11189125" y="5824646"/>
            <a:ext cx="1315721" cy="486833"/>
          </a:xfrm>
          <a:prstGeom prst="rect">
            <a:avLst/>
          </a:prstGeom>
        </p:spPr>
        <p:txBody>
          <a:bodyPr vert="horz" lIns="91440" tIns="45720" rIns="91440" bIns="45720" rtlCol="0" anchor="t"/>
          <a:lstStyle>
            <a:defPPr>
              <a:defRPr lang="en-US"/>
            </a:defPPr>
            <a:lvl1pPr marL="0" algn="l" defTabSz="457200" rtl="0" eaLnBrk="1" latinLnBrk="0" hangingPunct="1">
              <a:defRPr sz="7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fld id="{D99624C5-FDF6-4954-B8C3-64918F306FAA}" type="slidenum">
              <a:rPr lang="en-US" sz="1800" b="1" smtClean="0">
                <a:solidFill>
                  <a:srgbClr val="D1282E"/>
                </a:solidFill>
              </a:rPr>
              <a:pPr defTabSz="685800"/>
              <a:t>8</a:t>
            </a:fld>
            <a:endParaRPr lang="en-US" sz="1800" b="1" dirty="0">
              <a:solidFill>
                <a:srgbClr val="D1282E"/>
              </a:solidFill>
            </a:endParaRPr>
          </a:p>
        </p:txBody>
      </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9</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5901</TotalTime>
  <Words>18616</Words>
  <Application>Microsoft Office PowerPoint</Application>
  <PresentationFormat>Widescreen</PresentationFormat>
  <Paragraphs>1142</Paragraphs>
  <Slides>57</Slides>
  <Notes>57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PowerPoint Presentation</vt:lpstr>
      <vt:lpstr>PowerPoint Presentation</vt:lpstr>
      <vt:lpstr>Introduction</vt:lpstr>
      <vt:lpstr>Speaker Introduction</vt:lpstr>
      <vt:lpstr>Agenda</vt:lpstr>
      <vt:lpstr>Cloud Computing Basics</vt:lpstr>
      <vt:lpstr>The Cloud Revolution</vt:lpstr>
      <vt:lpstr>Key cloud components</vt:lpstr>
      <vt:lpstr>Types of Cloud Deployments</vt:lpstr>
      <vt:lpstr>Private cloud</vt:lpstr>
      <vt:lpstr>Public cloud</vt:lpstr>
      <vt:lpstr>Hybrid cloud</vt:lpstr>
      <vt:lpstr>Cloud Adoption: A Leadership Perspective</vt:lpstr>
      <vt:lpstr>Cloud Journeys: Wins and Challenges</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AI and ML in Action: Opportunities and Hurdles</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Financial Services and Risk Management</vt:lpstr>
      <vt:lpstr>Demo: Processing Client Data Privately</vt:lpstr>
      <vt:lpstr>Ethics, Security, and Culture</vt:lpstr>
      <vt:lpstr>Ethics in AI</vt:lpstr>
      <vt:lpstr>Cloud Security &amp; Compliance</vt:lpstr>
      <vt:lpstr>Building a Cloud-Ready Culture</vt:lpstr>
      <vt:lpstr>Computer Vision</vt:lpstr>
      <vt:lpstr>Demo: AI Vision</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73</cp:revision>
  <dcterms:created xsi:type="dcterms:W3CDTF">2024-10-22T18:18:18Z</dcterms:created>
  <dcterms:modified xsi:type="dcterms:W3CDTF">2024-11-12T04:00:35Z</dcterms:modified>
</cp:coreProperties>
</file>